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79" r:id="rId6"/>
  </p:sldMasterIdLst>
  <p:notesMasterIdLst>
    <p:notesMasterId r:id="rId18"/>
  </p:notesMasterIdLst>
  <p:sldIdLst>
    <p:sldId id="257" r:id="rId7"/>
    <p:sldId id="261" r:id="rId8"/>
    <p:sldId id="617" r:id="rId9"/>
    <p:sldId id="262" r:id="rId10"/>
    <p:sldId id="268" r:id="rId11"/>
    <p:sldId id="618" r:id="rId12"/>
    <p:sldId id="623" r:id="rId13"/>
    <p:sldId id="619" r:id="rId14"/>
    <p:sldId id="621" r:id="rId15"/>
    <p:sldId id="605" r:id="rId16"/>
    <p:sldId id="265" r:id="rId17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CALVERT (BEUC)" userId="bed16a23-7779-42a8-926f-8b5d7242600c" providerId="ADAL" clId="{CD444A9C-5FD6-422A-8E7C-A3C188A4F183}"/>
    <pc:docChg chg="undo custSel delSld modSld">
      <pc:chgData name="Emma CALVERT (BEUC)" userId="bed16a23-7779-42a8-926f-8b5d7242600c" providerId="ADAL" clId="{CD444A9C-5FD6-422A-8E7C-A3C188A4F183}" dt="2022-11-29T11:28:11.884" v="81" actId="20577"/>
      <pc:docMkLst>
        <pc:docMk/>
      </pc:docMkLst>
      <pc:sldChg chg="modSp mod">
        <pc:chgData name="Emma CALVERT (BEUC)" userId="bed16a23-7779-42a8-926f-8b5d7242600c" providerId="ADAL" clId="{CD444A9C-5FD6-422A-8E7C-A3C188A4F183}" dt="2022-11-29T09:15:10.199" v="45" actId="20577"/>
        <pc:sldMkLst>
          <pc:docMk/>
          <pc:sldMk cId="2489936292" sldId="262"/>
        </pc:sldMkLst>
        <pc:spChg chg="mod">
          <ac:chgData name="Emma CALVERT (BEUC)" userId="bed16a23-7779-42a8-926f-8b5d7242600c" providerId="ADAL" clId="{CD444A9C-5FD6-422A-8E7C-A3C188A4F183}" dt="2022-11-29T09:15:10.199" v="45" actId="20577"/>
          <ac:spMkLst>
            <pc:docMk/>
            <pc:sldMk cId="2489936292" sldId="262"/>
            <ac:spMk id="5" creationId="{357F948A-E284-127D-CEA5-07F7D58B7861}"/>
          </ac:spMkLst>
        </pc:spChg>
      </pc:sldChg>
      <pc:sldChg chg="modSp mod">
        <pc:chgData name="Emma CALVERT (BEUC)" userId="bed16a23-7779-42a8-926f-8b5d7242600c" providerId="ADAL" clId="{CD444A9C-5FD6-422A-8E7C-A3C188A4F183}" dt="2022-11-28T13:47:50.134" v="17" actId="20577"/>
        <pc:sldMkLst>
          <pc:docMk/>
          <pc:sldMk cId="369971085" sldId="268"/>
        </pc:sldMkLst>
        <pc:spChg chg="mod">
          <ac:chgData name="Emma CALVERT (BEUC)" userId="bed16a23-7779-42a8-926f-8b5d7242600c" providerId="ADAL" clId="{CD444A9C-5FD6-422A-8E7C-A3C188A4F183}" dt="2022-11-28T13:47:50.134" v="17" actId="20577"/>
          <ac:spMkLst>
            <pc:docMk/>
            <pc:sldMk cId="369971085" sldId="268"/>
            <ac:spMk id="2" creationId="{8A40B63B-E00E-4E68-AF6C-E55BA99201D3}"/>
          </ac:spMkLst>
        </pc:spChg>
      </pc:sldChg>
      <pc:sldChg chg="del">
        <pc:chgData name="Emma CALVERT (BEUC)" userId="bed16a23-7779-42a8-926f-8b5d7242600c" providerId="ADAL" clId="{CD444A9C-5FD6-422A-8E7C-A3C188A4F183}" dt="2022-11-28T14:23:03.912" v="19" actId="47"/>
        <pc:sldMkLst>
          <pc:docMk/>
          <pc:sldMk cId="806768811" sldId="615"/>
        </pc:sldMkLst>
      </pc:sldChg>
      <pc:sldChg chg="modSp mod">
        <pc:chgData name="Emma CALVERT (BEUC)" userId="bed16a23-7779-42a8-926f-8b5d7242600c" providerId="ADAL" clId="{CD444A9C-5FD6-422A-8E7C-A3C188A4F183}" dt="2022-11-29T09:28:46.870" v="67" actId="20577"/>
        <pc:sldMkLst>
          <pc:docMk/>
          <pc:sldMk cId="943703473" sldId="618"/>
        </pc:sldMkLst>
        <pc:spChg chg="mod">
          <ac:chgData name="Emma CALVERT (BEUC)" userId="bed16a23-7779-42a8-926f-8b5d7242600c" providerId="ADAL" clId="{CD444A9C-5FD6-422A-8E7C-A3C188A4F183}" dt="2022-11-29T09:28:46.870" v="67" actId="20577"/>
          <ac:spMkLst>
            <pc:docMk/>
            <pc:sldMk cId="943703473" sldId="618"/>
            <ac:spMk id="5" creationId="{357F948A-E284-127D-CEA5-07F7D58B7861}"/>
          </ac:spMkLst>
        </pc:spChg>
      </pc:sldChg>
      <pc:sldChg chg="modSp mod">
        <pc:chgData name="Emma CALVERT (BEUC)" userId="bed16a23-7779-42a8-926f-8b5d7242600c" providerId="ADAL" clId="{CD444A9C-5FD6-422A-8E7C-A3C188A4F183}" dt="2022-11-29T11:19:31.767" v="69" actId="1036"/>
        <pc:sldMkLst>
          <pc:docMk/>
          <pc:sldMk cId="3393582363" sldId="619"/>
        </pc:sldMkLst>
        <pc:spChg chg="mod">
          <ac:chgData name="Emma CALVERT (BEUC)" userId="bed16a23-7779-42a8-926f-8b5d7242600c" providerId="ADAL" clId="{CD444A9C-5FD6-422A-8E7C-A3C188A4F183}" dt="2022-11-29T11:19:31.767" v="69" actId="1036"/>
          <ac:spMkLst>
            <pc:docMk/>
            <pc:sldMk cId="3393582363" sldId="619"/>
            <ac:spMk id="5" creationId="{357F948A-E284-127D-CEA5-07F7D58B7861}"/>
          </ac:spMkLst>
        </pc:spChg>
      </pc:sldChg>
      <pc:sldChg chg="del">
        <pc:chgData name="Emma CALVERT (BEUC)" userId="bed16a23-7779-42a8-926f-8b5d7242600c" providerId="ADAL" clId="{CD444A9C-5FD6-422A-8E7C-A3C188A4F183}" dt="2022-11-28T13:44:31.468" v="16" actId="47"/>
        <pc:sldMkLst>
          <pc:docMk/>
          <pc:sldMk cId="2422726202" sldId="620"/>
        </pc:sldMkLst>
      </pc:sldChg>
      <pc:sldChg chg="modSp mod">
        <pc:chgData name="Emma CALVERT (BEUC)" userId="bed16a23-7779-42a8-926f-8b5d7242600c" providerId="ADAL" clId="{CD444A9C-5FD6-422A-8E7C-A3C188A4F183}" dt="2022-11-29T11:28:11.884" v="81" actId="20577"/>
        <pc:sldMkLst>
          <pc:docMk/>
          <pc:sldMk cId="3810253407" sldId="621"/>
        </pc:sldMkLst>
        <pc:spChg chg="mod">
          <ac:chgData name="Emma CALVERT (BEUC)" userId="bed16a23-7779-42a8-926f-8b5d7242600c" providerId="ADAL" clId="{CD444A9C-5FD6-422A-8E7C-A3C188A4F183}" dt="2022-11-29T11:28:11.884" v="81" actId="20577"/>
          <ac:spMkLst>
            <pc:docMk/>
            <pc:sldMk cId="3810253407" sldId="621"/>
            <ac:spMk id="3" creationId="{1B90E5A1-FB65-474F-8BFA-2C34CE2A4FE5}"/>
          </ac:spMkLst>
        </pc:spChg>
      </pc:sldChg>
      <pc:sldChg chg="del">
        <pc:chgData name="Emma CALVERT (BEUC)" userId="bed16a23-7779-42a8-926f-8b5d7242600c" providerId="ADAL" clId="{CD444A9C-5FD6-422A-8E7C-A3C188A4F183}" dt="2022-11-29T08:13:42.309" v="20" actId="47"/>
        <pc:sldMkLst>
          <pc:docMk/>
          <pc:sldMk cId="3437289559" sldId="6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29391-961E-4ECE-ADC5-D96FBD8503F7}" type="datetimeFigureOut">
              <a:rPr lang="LID4096" smtClean="0"/>
              <a:t>11/28/2022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4F51C-0C0D-4067-9774-D6028A6969A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123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4C684-A0D2-44EF-89FB-1ED471D403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93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4C684-A0D2-44EF-89FB-1ED471D403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98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Established in 1962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46 countries in 32 European countries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>
                <a:solidFill>
                  <a:schemeClr val="accent6"/>
                </a:solidFill>
              </a:rPr>
              <a:t>Mission = </a:t>
            </a:r>
            <a:r>
              <a:rPr lang="en-GB" sz="1200"/>
              <a:t>To</a:t>
            </a:r>
            <a:r>
              <a:rPr lang="en-US" sz="1200"/>
              <a:t> represent consumers at the EU(</a:t>
            </a:r>
            <a:r>
              <a:rPr lang="en-US" sz="1200" err="1"/>
              <a:t>ropean</a:t>
            </a:r>
            <a:r>
              <a:rPr lang="en-US" sz="1200"/>
              <a:t>) level and defend their interests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Food Team: a major part of work on nutrition is to make the healthier choice the easier choice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1339-5AEA-4152-BEEC-9D689371B5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5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4C684-A0D2-44EF-89FB-1ED471D403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59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 did include the flexibility to allow </a:t>
            </a:r>
            <a:r>
              <a:rPr lang="en-GB" err="1"/>
              <a:t>ms</a:t>
            </a:r>
            <a:r>
              <a:rPr lang="en-GB"/>
              <a:t> to introduce their own </a:t>
            </a:r>
            <a:r>
              <a:rPr lang="en-GB" err="1"/>
              <a:t>fopnls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1339-5AEA-4152-BEEC-9D689371B5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96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4C684-A0D2-44EF-89FB-1ED471D403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16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Consumer trust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err="1"/>
              <a:t>Jrc</a:t>
            </a:r>
            <a:r>
              <a:rPr lang="en-GB"/>
              <a:t>: less mental maths is beneficial and consumers tend to understand evaluative colour-coded labels more easily than reductive </a:t>
            </a:r>
            <a:r>
              <a:rPr lang="en-GB" err="1"/>
              <a:t>moncochrome</a:t>
            </a:r>
            <a:r>
              <a:rPr lang="en-GB"/>
              <a:t> 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UFC: </a:t>
            </a:r>
            <a:r>
              <a:rPr lang="en-GB" err="1"/>
              <a:t>Aaffice</a:t>
            </a:r>
            <a:r>
              <a:rPr lang="en-GB"/>
              <a:t> ton nutriscore40% (some food brands will never show their colours voluntarily)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1339-5AEA-4152-BEEC-9D689371B5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975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en-GB"/>
              <a:t>Really important in time-pressured environments. No-label comparison ++</a:t>
            </a: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en-GB"/>
              <a:t>Especially for lower socio-economic backgrounds</a:t>
            </a: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en-GB"/>
              <a:t>Study of 25000 participants showed that the NS was the best at helping consumers to select smaller portion sizes of less healthy food. But that portion-sized FOPNL did the opposite</a:t>
            </a: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r>
              <a:rPr lang="en-GB"/>
              <a:t>BE: breakfast cereals : reduction of sodium and sugar</a:t>
            </a:r>
          </a:p>
          <a:p>
            <a:pPr marL="171450" indent="-171450" algn="l" fontAlgn="t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44C684-A0D2-44EF-89FB-1ED471D403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19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FBDG important backbone to national nutrition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BUT consumer obviously do not have a copy of these guidelines with them when they are in the supermarket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Even when consumers are aware of the dietary guidelines, the messages can be quite vague e.g. eat oily fish twice a week or limit </a:t>
            </a:r>
            <a:r>
              <a:rPr lang="en-GB" err="1"/>
              <a:t>hfsss</a:t>
            </a:r>
            <a:r>
              <a:rPr lang="en-GB"/>
              <a:t> foods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1339-5AEA-4152-BEEC-9D689371B5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671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Upfs</a:t>
            </a:r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Simply a translation of what is on the back of the back</a:t>
            </a:r>
          </a:p>
          <a:p>
            <a:r>
              <a:rPr lang="en-GB" err="1"/>
              <a:t>Ou</a:t>
            </a:r>
            <a:r>
              <a:rPr lang="en-GB"/>
              <a:t> remembers always recommend to privilege fresh produce and home cooking. But we are aware that for multiple reasons some </a:t>
            </a:r>
            <a:r>
              <a:rPr lang="en-GB" err="1"/>
              <a:t>consuemrs</a:t>
            </a:r>
            <a:r>
              <a:rPr lang="en-GB"/>
              <a:t> will still opt for </a:t>
            </a:r>
            <a:r>
              <a:rPr lang="en-GB" err="1"/>
              <a:t>upfs</a:t>
            </a:r>
            <a:r>
              <a:rPr lang="en-GB"/>
              <a:t> – ns can help them choose a slightly healthier option in this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C1339-5AEA-4152-BEEC-9D689371B5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6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0352-2B8F-46C6-A94F-914B39E19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9235"/>
            <a:ext cx="9144000" cy="1590728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14059-E0E4-4959-A6AA-E34C0E834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2859"/>
            <a:ext cx="9144000" cy="620827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43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0352-2B8F-46C6-A94F-914B39E19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9235"/>
            <a:ext cx="9144000" cy="1590728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14059-E0E4-4959-A6AA-E34C0E834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2859"/>
            <a:ext cx="9144000" cy="620827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+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C7C6-1813-4651-995A-502AC673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651" y="302895"/>
            <a:ext cx="9054073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4612A-7C53-4DCD-857F-13FF1E30B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16149" y="1802269"/>
            <a:ext cx="9936575" cy="445135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6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on left +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8FD9-6D35-42BB-9409-5421708F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17" y="1368946"/>
            <a:ext cx="3974962" cy="3454261"/>
          </a:xfrm>
        </p:spPr>
        <p:txBody>
          <a:bodyPr anchor="t"/>
          <a:lstStyle>
            <a:lvl1pPr>
              <a:defRPr sz="6000" cap="small" baseline="0">
                <a:solidFill>
                  <a:srgbClr val="50B2D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3EDE-FBC0-4AD2-AE6D-2B366B770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6256" y="1368946"/>
            <a:ext cx="5918478" cy="470025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6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1110E-AE08-4015-8458-F2369C6B9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27560" y="224444"/>
            <a:ext cx="6176266" cy="6417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BEDDE-4C0E-4ED2-A6CA-86B382929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475" y="1379538"/>
            <a:ext cx="4471988" cy="4805362"/>
          </a:xfrm>
        </p:spPr>
        <p:txBody>
          <a:bodyPr/>
          <a:lstStyle>
            <a:lvl1pPr marL="0" indent="0">
              <a:buNone/>
              <a:defRPr sz="3200">
                <a:solidFill>
                  <a:srgbClr val="EE5F25"/>
                </a:solidFill>
              </a:defRPr>
            </a:lvl1pPr>
          </a:lstStyle>
          <a:p>
            <a:pPr lvl="0"/>
            <a:r>
              <a:rPr lang="en-US"/>
              <a:t>Edit title in orange</a:t>
            </a:r>
            <a:br>
              <a:rPr lang="en-US"/>
            </a:br>
            <a:r>
              <a:rPr lang="en-US"/>
              <a:t>Text in white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510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2CB916-0281-4477-891A-1FC76709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view of a mountain&#10;&#10;Description automatically generated">
            <a:extLst>
              <a:ext uri="{FF2B5EF4-FFF2-40B4-BE49-F238E27FC236}">
                <a16:creationId xmlns:a16="http://schemas.microsoft.com/office/drawing/2014/main" id="{2639AC94-7DFB-4CCB-8A8F-E3C2FE5FE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B7174C-F8C5-4D41-9863-B509CF768225}"/>
              </a:ext>
            </a:extLst>
          </p:cNvPr>
          <p:cNvSpPr/>
          <p:nvPr userDrawn="1"/>
        </p:nvSpPr>
        <p:spPr>
          <a:xfrm>
            <a:off x="0" y="1446963"/>
            <a:ext cx="12192000" cy="5411037"/>
          </a:xfrm>
          <a:prstGeom prst="rect">
            <a:avLst/>
          </a:prstGeom>
          <a:solidFill>
            <a:srgbClr val="0042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67C260-1ACB-46EE-9029-B72165EC1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53711" y="352926"/>
            <a:ext cx="3304673" cy="219256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Icon with transparent background</a:t>
            </a:r>
          </a:p>
        </p:txBody>
      </p:sp>
    </p:spTree>
    <p:extLst>
      <p:ext uri="{BB962C8B-B14F-4D97-AF65-F5344CB8AC3E}">
        <p14:creationId xmlns:p14="http://schemas.microsoft.com/office/powerpoint/2010/main" val="1292323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978FC-CF26-41A9-B3A5-49A8CA8C6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2986" y="1628458"/>
            <a:ext cx="9619879" cy="47798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C235AE-2090-402A-BA2E-974CE2BF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408" y="302895"/>
            <a:ext cx="8921803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1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B95FCD9-4501-4223-A9EE-AB2A5B890358}"/>
              </a:ext>
            </a:extLst>
          </p:cNvPr>
          <p:cNvSpPr/>
          <p:nvPr userDrawn="1"/>
        </p:nvSpPr>
        <p:spPr>
          <a:xfrm>
            <a:off x="-2" y="-7687"/>
            <a:ext cx="12192001" cy="6858001"/>
          </a:xfrm>
          <a:prstGeom prst="rect">
            <a:avLst/>
          </a:prstGeom>
          <a:solidFill>
            <a:srgbClr val="0042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E925C-71ED-4D5A-A141-074F9F223D80}"/>
              </a:ext>
            </a:extLst>
          </p:cNvPr>
          <p:cNvSpPr/>
          <p:nvPr userDrawn="1"/>
        </p:nvSpPr>
        <p:spPr>
          <a:xfrm>
            <a:off x="205881" y="198783"/>
            <a:ext cx="11780238" cy="6460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1DD2A1-31D3-4A59-A2FD-C7888F80019E}"/>
              </a:ext>
            </a:extLst>
          </p:cNvPr>
          <p:cNvGrpSpPr/>
          <p:nvPr userDrawn="1"/>
        </p:nvGrpSpPr>
        <p:grpSpPr bwMode="auto">
          <a:xfrm>
            <a:off x="-271321" y="4843312"/>
            <a:ext cx="839403" cy="2014688"/>
            <a:chOff x="4211960" y="980728"/>
            <a:chExt cx="720080" cy="1728192"/>
          </a:xfrm>
          <a:solidFill>
            <a:srgbClr val="CCD74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DA3FE8B-E6B1-43B4-A7ED-1BFA815FF7A2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6" name="Rounded Rectangle 19">
              <a:extLst>
                <a:ext uri="{FF2B5EF4-FFF2-40B4-BE49-F238E27FC236}">
                  <a16:creationId xmlns:a16="http://schemas.microsoft.com/office/drawing/2014/main" id="{E66EA71D-BE4A-4775-829F-AC7934DFF5D1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 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27243B-D19E-4532-AC30-85CE19DC9C27}"/>
              </a:ext>
            </a:extLst>
          </p:cNvPr>
          <p:cNvGrpSpPr/>
          <p:nvPr userDrawn="1"/>
        </p:nvGrpSpPr>
        <p:grpSpPr bwMode="auto">
          <a:xfrm>
            <a:off x="205881" y="5301838"/>
            <a:ext cx="651564" cy="1563848"/>
            <a:chOff x="4211960" y="980728"/>
            <a:chExt cx="720080" cy="1728192"/>
          </a:xfrm>
          <a:solidFill>
            <a:srgbClr val="A3AD2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D66C5A-B80F-4B04-A267-E65756E356E7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3952BC96-2955-47F1-93E8-B5DBCE0F286E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   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C569735-47EC-4AB2-A619-AABFCEE0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58" y="324125"/>
            <a:ext cx="9280149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07A20-71D0-4BCA-A4F2-29DC6817D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259" y="1898650"/>
            <a:ext cx="9613530" cy="4492625"/>
          </a:xfrm>
        </p:spPr>
        <p:txBody>
          <a:bodyPr/>
          <a:lstStyle>
            <a:lvl1pPr>
              <a:defRPr sz="3200">
                <a:solidFill>
                  <a:srgbClr val="00426F"/>
                </a:solidFill>
              </a:defRPr>
            </a:lvl1pPr>
            <a:lvl2pPr>
              <a:defRPr>
                <a:solidFill>
                  <a:srgbClr val="00426F"/>
                </a:solidFill>
              </a:defRPr>
            </a:lvl2pPr>
            <a:lvl3pPr>
              <a:defRPr>
                <a:solidFill>
                  <a:srgbClr val="00426F"/>
                </a:solidFill>
              </a:defRPr>
            </a:lvl3pPr>
            <a:lvl4pPr>
              <a:defRPr>
                <a:solidFill>
                  <a:srgbClr val="00426F"/>
                </a:solidFill>
              </a:defRPr>
            </a:lvl4pPr>
            <a:lvl5pPr>
              <a:defRPr>
                <a:solidFill>
                  <a:srgbClr val="0042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1E19970-C2EE-494D-A312-0FACDA7BA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8" y="382174"/>
            <a:ext cx="1564460" cy="7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3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B95FCD9-4501-4223-A9EE-AB2A5B890358}"/>
              </a:ext>
            </a:extLst>
          </p:cNvPr>
          <p:cNvSpPr/>
          <p:nvPr userDrawn="1"/>
        </p:nvSpPr>
        <p:spPr>
          <a:xfrm>
            <a:off x="-2" y="-7687"/>
            <a:ext cx="12192001" cy="6858001"/>
          </a:xfrm>
          <a:prstGeom prst="rect">
            <a:avLst/>
          </a:prstGeom>
          <a:solidFill>
            <a:srgbClr val="0042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E925C-71ED-4D5A-A141-074F9F223D80}"/>
              </a:ext>
            </a:extLst>
          </p:cNvPr>
          <p:cNvSpPr/>
          <p:nvPr userDrawn="1"/>
        </p:nvSpPr>
        <p:spPr>
          <a:xfrm>
            <a:off x="-2" y="-7688"/>
            <a:ext cx="12192002" cy="6865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569735-47EC-4AB2-A619-AABFCEE0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2" y="324125"/>
            <a:ext cx="11029196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07A20-71D0-4BCA-A4F2-29DC6817D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212" y="1898650"/>
            <a:ext cx="11362577" cy="4492625"/>
          </a:xfrm>
        </p:spPr>
        <p:txBody>
          <a:bodyPr/>
          <a:lstStyle>
            <a:lvl1pPr>
              <a:defRPr sz="3200">
                <a:solidFill>
                  <a:srgbClr val="00426F"/>
                </a:solidFill>
              </a:defRPr>
            </a:lvl1pPr>
            <a:lvl2pPr>
              <a:defRPr>
                <a:solidFill>
                  <a:srgbClr val="00426F"/>
                </a:solidFill>
              </a:defRPr>
            </a:lvl2pPr>
            <a:lvl3pPr>
              <a:defRPr>
                <a:solidFill>
                  <a:srgbClr val="00426F"/>
                </a:solidFill>
              </a:defRPr>
            </a:lvl3pPr>
            <a:lvl4pPr>
              <a:defRPr>
                <a:solidFill>
                  <a:srgbClr val="00426F"/>
                </a:solidFill>
              </a:defRPr>
            </a:lvl4pPr>
            <a:lvl5pPr>
              <a:defRPr>
                <a:solidFill>
                  <a:srgbClr val="0042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8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C0352-2B8F-46C6-A94F-914B39E19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9235"/>
            <a:ext cx="9144000" cy="1590728"/>
          </a:xfrm>
        </p:spPr>
        <p:txBody>
          <a:bodyPr anchor="b">
            <a:normAutofit/>
          </a:bodyPr>
          <a:lstStyle>
            <a:lvl1pPr algn="ctr">
              <a:defRPr sz="5400" cap="all" baseline="0">
                <a:solidFill>
                  <a:schemeClr val="bg1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014059-E0E4-4959-A6AA-E34C0E834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2859"/>
            <a:ext cx="9144000" cy="620827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4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+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C7C6-1813-4651-995A-502AC673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420" y="302895"/>
            <a:ext cx="9704767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4612A-7C53-4DCD-857F-13FF1E30B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1977" y="1802269"/>
            <a:ext cx="9430747" cy="445135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6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+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C7C6-1813-4651-995A-502AC673E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440" y="302895"/>
            <a:ext cx="9430747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4612A-7C53-4DCD-857F-13FF1E30B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388440" y="1802269"/>
            <a:ext cx="9164284" cy="445135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72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on left +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8FD9-6D35-42BB-9409-5421708F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17" y="1368946"/>
            <a:ext cx="3974962" cy="3454261"/>
          </a:xfrm>
        </p:spPr>
        <p:txBody>
          <a:bodyPr anchor="t"/>
          <a:lstStyle>
            <a:lvl1pPr>
              <a:defRPr sz="6000" cap="small" baseline="0">
                <a:solidFill>
                  <a:srgbClr val="50B2D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3EDE-FBC0-4AD2-AE6D-2B366B770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6256" y="1368946"/>
            <a:ext cx="5918478" cy="470025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2850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1110E-AE08-4015-8458-F2369C6B9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27560" y="224444"/>
            <a:ext cx="6176266" cy="6417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BEDDE-4C0E-4ED2-A6CA-86B382929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475" y="1379538"/>
            <a:ext cx="4471988" cy="4805362"/>
          </a:xfrm>
        </p:spPr>
        <p:txBody>
          <a:bodyPr/>
          <a:lstStyle>
            <a:lvl1pPr marL="0" indent="0">
              <a:buNone/>
              <a:defRPr sz="3200">
                <a:solidFill>
                  <a:srgbClr val="EE5F25"/>
                </a:solidFill>
              </a:defRPr>
            </a:lvl1pPr>
          </a:lstStyle>
          <a:p>
            <a:pPr lvl="0"/>
            <a:r>
              <a:rPr lang="en-US"/>
              <a:t>Edit title in orange</a:t>
            </a:r>
            <a:br>
              <a:rPr lang="en-US"/>
            </a:br>
            <a:r>
              <a:rPr lang="en-US"/>
              <a:t>Text in white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0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2CB916-0281-4477-891A-1FC76709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view of a mountain&#10;&#10;Description automatically generated">
            <a:extLst>
              <a:ext uri="{FF2B5EF4-FFF2-40B4-BE49-F238E27FC236}">
                <a16:creationId xmlns:a16="http://schemas.microsoft.com/office/drawing/2014/main" id="{2639AC94-7DFB-4CCB-8A8F-E3C2FE5FE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B7174C-F8C5-4D41-9863-B509CF768225}"/>
              </a:ext>
            </a:extLst>
          </p:cNvPr>
          <p:cNvSpPr/>
          <p:nvPr userDrawn="1"/>
        </p:nvSpPr>
        <p:spPr>
          <a:xfrm>
            <a:off x="0" y="1446963"/>
            <a:ext cx="12192000" cy="5411037"/>
          </a:xfrm>
          <a:prstGeom prst="rect">
            <a:avLst/>
          </a:prstGeom>
          <a:solidFill>
            <a:srgbClr val="0042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67C260-1ACB-46EE-9029-B72165EC1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53711" y="352926"/>
            <a:ext cx="3304673" cy="219256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Icon with transparent background</a:t>
            </a:r>
          </a:p>
        </p:txBody>
      </p:sp>
    </p:spTree>
    <p:extLst>
      <p:ext uri="{BB962C8B-B14F-4D97-AF65-F5344CB8AC3E}">
        <p14:creationId xmlns:p14="http://schemas.microsoft.com/office/powerpoint/2010/main" val="4065189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978FC-CF26-41A9-B3A5-49A8CA8C6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61062" y="1628458"/>
            <a:ext cx="8921803" cy="47798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C235AE-2090-402A-BA2E-974CE2BF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062" y="302895"/>
            <a:ext cx="9280149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64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B95FCD9-4501-4223-A9EE-AB2A5B890358}"/>
              </a:ext>
            </a:extLst>
          </p:cNvPr>
          <p:cNvSpPr/>
          <p:nvPr userDrawn="1"/>
        </p:nvSpPr>
        <p:spPr>
          <a:xfrm>
            <a:off x="-2" y="-7687"/>
            <a:ext cx="12192001" cy="6858001"/>
          </a:xfrm>
          <a:prstGeom prst="rect">
            <a:avLst/>
          </a:prstGeom>
          <a:solidFill>
            <a:srgbClr val="0042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E925C-71ED-4D5A-A141-074F9F223D80}"/>
              </a:ext>
            </a:extLst>
          </p:cNvPr>
          <p:cNvSpPr/>
          <p:nvPr userDrawn="1"/>
        </p:nvSpPr>
        <p:spPr>
          <a:xfrm>
            <a:off x="205881" y="198783"/>
            <a:ext cx="11780238" cy="6460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1DD2A1-31D3-4A59-A2FD-C7888F80019E}"/>
              </a:ext>
            </a:extLst>
          </p:cNvPr>
          <p:cNvGrpSpPr/>
          <p:nvPr userDrawn="1"/>
        </p:nvGrpSpPr>
        <p:grpSpPr bwMode="auto">
          <a:xfrm>
            <a:off x="-271321" y="4843312"/>
            <a:ext cx="839403" cy="2014688"/>
            <a:chOff x="4211960" y="980728"/>
            <a:chExt cx="720080" cy="1728192"/>
          </a:xfrm>
          <a:solidFill>
            <a:srgbClr val="CCD74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DA3FE8B-E6B1-43B4-A7ED-1BFA815FF7A2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6" name="Rounded Rectangle 19">
              <a:extLst>
                <a:ext uri="{FF2B5EF4-FFF2-40B4-BE49-F238E27FC236}">
                  <a16:creationId xmlns:a16="http://schemas.microsoft.com/office/drawing/2014/main" id="{E66EA71D-BE4A-4775-829F-AC7934DFF5D1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 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27243B-D19E-4532-AC30-85CE19DC9C27}"/>
              </a:ext>
            </a:extLst>
          </p:cNvPr>
          <p:cNvGrpSpPr/>
          <p:nvPr userDrawn="1"/>
        </p:nvGrpSpPr>
        <p:grpSpPr bwMode="auto">
          <a:xfrm>
            <a:off x="205881" y="5301838"/>
            <a:ext cx="651564" cy="1563848"/>
            <a:chOff x="4211960" y="980728"/>
            <a:chExt cx="720080" cy="1728192"/>
          </a:xfrm>
          <a:solidFill>
            <a:srgbClr val="A3AD2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D66C5A-B80F-4B04-A267-E65756E356E7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3952BC96-2955-47F1-93E8-B5DBCE0F286E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   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C569735-47EC-4AB2-A619-AABFCEE0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58" y="324125"/>
            <a:ext cx="9280149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D30E4-9417-43F1-913E-E9F7BE253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3" y="393819"/>
            <a:ext cx="1564460" cy="7062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07A20-71D0-4BCA-A4F2-29DC6817D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259" y="1898650"/>
            <a:ext cx="9613530" cy="4492625"/>
          </a:xfrm>
        </p:spPr>
        <p:txBody>
          <a:bodyPr/>
          <a:lstStyle>
            <a:lvl1pPr>
              <a:defRPr sz="3200">
                <a:solidFill>
                  <a:srgbClr val="00426F"/>
                </a:solidFill>
              </a:defRPr>
            </a:lvl1pPr>
            <a:lvl2pPr>
              <a:defRPr>
                <a:solidFill>
                  <a:srgbClr val="00426F"/>
                </a:solidFill>
              </a:defRPr>
            </a:lvl2pPr>
            <a:lvl3pPr>
              <a:defRPr>
                <a:solidFill>
                  <a:srgbClr val="00426F"/>
                </a:solidFill>
              </a:defRPr>
            </a:lvl3pPr>
            <a:lvl4pPr>
              <a:defRPr>
                <a:solidFill>
                  <a:srgbClr val="00426F"/>
                </a:solidFill>
              </a:defRPr>
            </a:lvl4pPr>
            <a:lvl5pPr>
              <a:defRPr>
                <a:solidFill>
                  <a:srgbClr val="0042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5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on left +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8FD9-6D35-42BB-9409-5421708F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117" y="1368946"/>
            <a:ext cx="3974962" cy="3454261"/>
          </a:xfrm>
        </p:spPr>
        <p:txBody>
          <a:bodyPr anchor="t"/>
          <a:lstStyle>
            <a:lvl1pPr>
              <a:defRPr sz="6000" cap="small" baseline="0">
                <a:solidFill>
                  <a:srgbClr val="50B2D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23EDE-FBC0-4AD2-AE6D-2B366B770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6256" y="1368946"/>
            <a:ext cx="5918478" cy="470025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66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A1110E-AE08-4015-8458-F2369C6B9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27560" y="224444"/>
            <a:ext cx="6176266" cy="6417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9BEDDE-4C0E-4ED2-A6CA-86B382929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475" y="1379538"/>
            <a:ext cx="4471988" cy="4805362"/>
          </a:xfrm>
        </p:spPr>
        <p:txBody>
          <a:bodyPr/>
          <a:lstStyle>
            <a:lvl1pPr marL="0" indent="0">
              <a:buNone/>
              <a:defRPr sz="3200">
                <a:solidFill>
                  <a:srgbClr val="EE5F25"/>
                </a:solidFill>
              </a:defRPr>
            </a:lvl1pPr>
          </a:lstStyle>
          <a:p>
            <a:pPr lvl="0"/>
            <a:r>
              <a:rPr lang="en-US"/>
              <a:t>Edit title in orange</a:t>
            </a:r>
            <a:br>
              <a:rPr lang="en-US"/>
            </a:br>
            <a:r>
              <a:rPr lang="en-US"/>
              <a:t>Text in white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0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2CB916-0281-4477-891A-1FC76709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view of a mountain&#10;&#10;Description automatically generated">
            <a:extLst>
              <a:ext uri="{FF2B5EF4-FFF2-40B4-BE49-F238E27FC236}">
                <a16:creationId xmlns:a16="http://schemas.microsoft.com/office/drawing/2014/main" id="{2639AC94-7DFB-4CCB-8A8F-E3C2FE5FE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B7174C-F8C5-4D41-9863-B509CF768225}"/>
              </a:ext>
            </a:extLst>
          </p:cNvPr>
          <p:cNvSpPr/>
          <p:nvPr userDrawn="1"/>
        </p:nvSpPr>
        <p:spPr>
          <a:xfrm>
            <a:off x="0" y="1446963"/>
            <a:ext cx="12192000" cy="5411037"/>
          </a:xfrm>
          <a:prstGeom prst="rect">
            <a:avLst/>
          </a:prstGeom>
          <a:solidFill>
            <a:srgbClr val="0042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067C260-1ACB-46EE-9029-B72165EC147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53711" y="352926"/>
            <a:ext cx="3304673" cy="219256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Icon with transparent background</a:t>
            </a:r>
          </a:p>
        </p:txBody>
      </p:sp>
    </p:spTree>
    <p:extLst>
      <p:ext uri="{BB962C8B-B14F-4D97-AF65-F5344CB8AC3E}">
        <p14:creationId xmlns:p14="http://schemas.microsoft.com/office/powerpoint/2010/main" val="126532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B978FC-CF26-41A9-B3A5-49A8CA8C6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49795" y="1628458"/>
            <a:ext cx="8833070" cy="47798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C235AE-2090-402A-BA2E-974CE2BF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795" y="302895"/>
            <a:ext cx="9191416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79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B95FCD9-4501-4223-A9EE-AB2A5B890358}"/>
              </a:ext>
            </a:extLst>
          </p:cNvPr>
          <p:cNvSpPr/>
          <p:nvPr userDrawn="1"/>
        </p:nvSpPr>
        <p:spPr>
          <a:xfrm>
            <a:off x="-2" y="-7687"/>
            <a:ext cx="12192001" cy="6858001"/>
          </a:xfrm>
          <a:prstGeom prst="rect">
            <a:avLst/>
          </a:prstGeom>
          <a:solidFill>
            <a:srgbClr val="0042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E925C-71ED-4D5A-A141-074F9F223D80}"/>
              </a:ext>
            </a:extLst>
          </p:cNvPr>
          <p:cNvSpPr/>
          <p:nvPr userDrawn="1"/>
        </p:nvSpPr>
        <p:spPr>
          <a:xfrm>
            <a:off x="205881" y="198783"/>
            <a:ext cx="11780238" cy="64604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1DD2A1-31D3-4A59-A2FD-C7888F80019E}"/>
              </a:ext>
            </a:extLst>
          </p:cNvPr>
          <p:cNvGrpSpPr/>
          <p:nvPr userDrawn="1"/>
        </p:nvGrpSpPr>
        <p:grpSpPr bwMode="auto">
          <a:xfrm>
            <a:off x="-271321" y="4843312"/>
            <a:ext cx="839403" cy="2014688"/>
            <a:chOff x="4211960" y="980728"/>
            <a:chExt cx="720080" cy="1728192"/>
          </a:xfrm>
          <a:solidFill>
            <a:srgbClr val="CCD74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DA3FE8B-E6B1-43B4-A7ED-1BFA815FF7A2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6" name="Rounded Rectangle 19">
              <a:extLst>
                <a:ext uri="{FF2B5EF4-FFF2-40B4-BE49-F238E27FC236}">
                  <a16:creationId xmlns:a16="http://schemas.microsoft.com/office/drawing/2014/main" id="{E66EA71D-BE4A-4775-829F-AC7934DFF5D1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 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327243B-D19E-4532-AC30-85CE19DC9C27}"/>
              </a:ext>
            </a:extLst>
          </p:cNvPr>
          <p:cNvGrpSpPr/>
          <p:nvPr userDrawn="1"/>
        </p:nvGrpSpPr>
        <p:grpSpPr bwMode="auto">
          <a:xfrm>
            <a:off x="205881" y="5301838"/>
            <a:ext cx="651564" cy="1563848"/>
            <a:chOff x="4211960" y="980728"/>
            <a:chExt cx="720080" cy="1728192"/>
          </a:xfrm>
          <a:solidFill>
            <a:srgbClr val="A3AD2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6D66C5A-B80F-4B04-A267-E65756E356E7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</a:t>
              </a:r>
            </a:p>
          </p:txBody>
        </p:sp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3952BC96-2955-47F1-93E8-B5DBCE0F286E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/>
                <a:t>        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BC569735-47EC-4AB2-A619-AABFCEE0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258" y="324125"/>
            <a:ext cx="9280149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D30E4-9417-43F1-913E-E9F7BE253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277" y="393819"/>
            <a:ext cx="1487092" cy="70622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07A20-71D0-4BCA-A4F2-29DC6817D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259" y="1898650"/>
            <a:ext cx="9613530" cy="4492625"/>
          </a:xfrm>
        </p:spPr>
        <p:txBody>
          <a:bodyPr/>
          <a:lstStyle>
            <a:lvl1pPr>
              <a:defRPr sz="3200">
                <a:solidFill>
                  <a:srgbClr val="00426F"/>
                </a:solidFill>
              </a:defRPr>
            </a:lvl1pPr>
            <a:lvl2pPr>
              <a:defRPr>
                <a:solidFill>
                  <a:srgbClr val="00426F"/>
                </a:solidFill>
              </a:defRPr>
            </a:lvl2pPr>
            <a:lvl3pPr>
              <a:defRPr>
                <a:solidFill>
                  <a:srgbClr val="00426F"/>
                </a:solidFill>
              </a:defRPr>
            </a:lvl3pPr>
            <a:lvl4pPr>
              <a:defRPr>
                <a:solidFill>
                  <a:srgbClr val="00426F"/>
                </a:solidFill>
              </a:defRPr>
            </a:lvl4pPr>
            <a:lvl5pPr>
              <a:defRPr>
                <a:solidFill>
                  <a:srgbClr val="0042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9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B95FCD9-4501-4223-A9EE-AB2A5B890358}"/>
              </a:ext>
            </a:extLst>
          </p:cNvPr>
          <p:cNvSpPr/>
          <p:nvPr userDrawn="1"/>
        </p:nvSpPr>
        <p:spPr>
          <a:xfrm>
            <a:off x="-2" y="-7687"/>
            <a:ext cx="12192001" cy="6858001"/>
          </a:xfrm>
          <a:prstGeom prst="rect">
            <a:avLst/>
          </a:prstGeom>
          <a:solidFill>
            <a:srgbClr val="0042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E925C-71ED-4D5A-A141-074F9F223D80}"/>
              </a:ext>
            </a:extLst>
          </p:cNvPr>
          <p:cNvSpPr/>
          <p:nvPr userDrawn="1"/>
        </p:nvSpPr>
        <p:spPr>
          <a:xfrm>
            <a:off x="-2" y="-7688"/>
            <a:ext cx="12192002" cy="68656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569735-47EC-4AB2-A619-AABFCEE0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12" y="324125"/>
            <a:ext cx="11029196" cy="1325563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007A20-71D0-4BCA-A4F2-29DC6817D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6212" y="1898650"/>
            <a:ext cx="11362577" cy="4492625"/>
          </a:xfrm>
        </p:spPr>
        <p:txBody>
          <a:bodyPr/>
          <a:lstStyle>
            <a:lvl1pPr>
              <a:defRPr sz="3200">
                <a:solidFill>
                  <a:srgbClr val="00426F"/>
                </a:solidFill>
              </a:defRPr>
            </a:lvl1pPr>
            <a:lvl2pPr>
              <a:defRPr>
                <a:solidFill>
                  <a:srgbClr val="00426F"/>
                </a:solidFill>
              </a:defRPr>
            </a:lvl2pPr>
            <a:lvl3pPr>
              <a:defRPr>
                <a:solidFill>
                  <a:srgbClr val="00426F"/>
                </a:solidFill>
              </a:defRPr>
            </a:lvl3pPr>
            <a:lvl4pPr>
              <a:defRPr>
                <a:solidFill>
                  <a:srgbClr val="00426F"/>
                </a:solidFill>
              </a:defRPr>
            </a:lvl4pPr>
            <a:lvl5pPr>
              <a:defRPr>
                <a:solidFill>
                  <a:srgbClr val="0042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53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39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830D8-E673-4D93-81DC-18831E17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FFDA7-F4A6-4920-98BB-0320542C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FB0AE202-68C0-422C-936D-6D79DF3A838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A54293-AC99-4345-A037-D17056F27A6F}"/>
              </a:ext>
            </a:extLst>
          </p:cNvPr>
          <p:cNvSpPr/>
          <p:nvPr userDrawn="1"/>
        </p:nvSpPr>
        <p:spPr>
          <a:xfrm>
            <a:off x="282661" y="216131"/>
            <a:ext cx="11626677" cy="6425738"/>
          </a:xfrm>
          <a:prstGeom prst="rect">
            <a:avLst/>
          </a:prstGeom>
          <a:solidFill>
            <a:srgbClr val="00426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D353AD-D0DF-4307-A5B3-B4FDE45C6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15622" t="-4186" r="-8691" b="6174"/>
          <a:stretch/>
        </p:blipFill>
        <p:spPr>
          <a:xfrm>
            <a:off x="-2352" y="4505950"/>
            <a:ext cx="1754156" cy="2363617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33EFF03A-D7FF-47C4-8C68-E355C659EA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3" y="353558"/>
            <a:ext cx="1660849" cy="7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830D8-E673-4D93-81DC-18831E17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FFDA7-F4A6-4920-98BB-0320542C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FB0AE202-68C0-422C-936D-6D79DF3A838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A54293-AC99-4345-A037-D17056F27A6F}"/>
              </a:ext>
            </a:extLst>
          </p:cNvPr>
          <p:cNvSpPr/>
          <p:nvPr userDrawn="1"/>
        </p:nvSpPr>
        <p:spPr>
          <a:xfrm>
            <a:off x="282661" y="216131"/>
            <a:ext cx="11626677" cy="6425738"/>
          </a:xfrm>
          <a:prstGeom prst="rect">
            <a:avLst/>
          </a:prstGeom>
          <a:solidFill>
            <a:srgbClr val="00426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D353AD-D0DF-4307-A5B3-B4FDE45C6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5622" t="-4186" r="-8691" b="6174"/>
          <a:stretch/>
        </p:blipFill>
        <p:spPr>
          <a:xfrm>
            <a:off x="-2352" y="4505950"/>
            <a:ext cx="1754156" cy="2363617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880371B-8821-4FC1-96E7-D2657E158B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78" y="350106"/>
            <a:ext cx="1816577" cy="8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4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830D8-E673-4D93-81DC-18831E17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FFDA7-F4A6-4920-98BB-0320542C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view of a mountain&#10;&#10;Description automatically generated">
            <a:extLst>
              <a:ext uri="{FF2B5EF4-FFF2-40B4-BE49-F238E27FC236}">
                <a16:creationId xmlns:a16="http://schemas.microsoft.com/office/drawing/2014/main" id="{FB0AE202-68C0-422C-936D-6D79DF3A838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A54293-AC99-4345-A037-D17056F27A6F}"/>
              </a:ext>
            </a:extLst>
          </p:cNvPr>
          <p:cNvSpPr/>
          <p:nvPr userDrawn="1"/>
        </p:nvSpPr>
        <p:spPr>
          <a:xfrm>
            <a:off x="282661" y="216131"/>
            <a:ext cx="11626677" cy="6425738"/>
          </a:xfrm>
          <a:prstGeom prst="rect">
            <a:avLst/>
          </a:prstGeom>
          <a:solidFill>
            <a:srgbClr val="00426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603DAC-E63A-4AFB-9063-BCBEE8EDB7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38" y="443829"/>
            <a:ext cx="1493401" cy="6741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D353AD-D0DF-4307-A5B3-B4FDE45C6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5622" t="-4186" r="-8691" b="6174"/>
          <a:stretch/>
        </p:blipFill>
        <p:spPr>
          <a:xfrm>
            <a:off x="-2352" y="4505950"/>
            <a:ext cx="1754156" cy="23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Bahnschrift SemiBold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26" Type="http://schemas.openxmlformats.org/officeDocument/2006/relationships/image" Target="../media/image32.jpeg"/><Relationship Id="rId39" Type="http://schemas.openxmlformats.org/officeDocument/2006/relationships/image" Target="../media/image45.jpeg"/><Relationship Id="rId21" Type="http://schemas.openxmlformats.org/officeDocument/2006/relationships/image" Target="../media/image27.gif"/><Relationship Id="rId34" Type="http://schemas.openxmlformats.org/officeDocument/2006/relationships/image" Target="../media/image40.jpeg"/><Relationship Id="rId42" Type="http://schemas.openxmlformats.org/officeDocument/2006/relationships/image" Target="../media/image48.jpeg"/><Relationship Id="rId47" Type="http://schemas.openxmlformats.org/officeDocument/2006/relationships/image" Target="../media/image5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9" Type="http://schemas.openxmlformats.org/officeDocument/2006/relationships/image" Target="../media/image35.pn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jpeg"/><Relationship Id="rId37" Type="http://schemas.openxmlformats.org/officeDocument/2006/relationships/image" Target="../media/image43.jpeg"/><Relationship Id="rId40" Type="http://schemas.openxmlformats.org/officeDocument/2006/relationships/image" Target="../media/image46.png"/><Relationship Id="rId45" Type="http://schemas.openxmlformats.org/officeDocument/2006/relationships/image" Target="../media/image51.jpe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23" Type="http://schemas.openxmlformats.org/officeDocument/2006/relationships/image" Target="../media/image29.gif"/><Relationship Id="rId28" Type="http://schemas.openxmlformats.org/officeDocument/2006/relationships/image" Target="../media/image34.png"/><Relationship Id="rId36" Type="http://schemas.openxmlformats.org/officeDocument/2006/relationships/image" Target="../media/image42.jpeg"/><Relationship Id="rId49" Type="http://schemas.openxmlformats.org/officeDocument/2006/relationships/image" Target="../media/image55.pn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31" Type="http://schemas.openxmlformats.org/officeDocument/2006/relationships/image" Target="../media/image37.jpeg"/><Relationship Id="rId44" Type="http://schemas.openxmlformats.org/officeDocument/2006/relationships/image" Target="../media/image50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jpeg"/><Relationship Id="rId35" Type="http://schemas.openxmlformats.org/officeDocument/2006/relationships/image" Target="../media/image41.jpeg"/><Relationship Id="rId43" Type="http://schemas.openxmlformats.org/officeDocument/2006/relationships/image" Target="../media/image49.png"/><Relationship Id="rId48" Type="http://schemas.openxmlformats.org/officeDocument/2006/relationships/image" Target="../media/image54.jpeg"/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12" Type="http://schemas.openxmlformats.org/officeDocument/2006/relationships/image" Target="../media/image18.gif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33" Type="http://schemas.openxmlformats.org/officeDocument/2006/relationships/image" Target="../media/image39.jpeg"/><Relationship Id="rId38" Type="http://schemas.openxmlformats.org/officeDocument/2006/relationships/image" Target="../media/image44.jpeg"/><Relationship Id="rId46" Type="http://schemas.openxmlformats.org/officeDocument/2006/relationships/image" Target="../media/image52.png"/><Relationship Id="rId20" Type="http://schemas.openxmlformats.org/officeDocument/2006/relationships/image" Target="../media/image26.jpe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beuc.eu/publications/beuc-x-2022-011_nutri-score_faq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mountain&#10;&#10;Description automatically generated">
            <a:extLst>
              <a:ext uri="{FF2B5EF4-FFF2-40B4-BE49-F238E27FC236}">
                <a16:creationId xmlns:a16="http://schemas.microsoft.com/office/drawing/2014/main" id="{0777129E-785D-42BC-A20D-12CEFC2C6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89B975-0DB2-43CB-A727-59C6D515312E}"/>
              </a:ext>
            </a:extLst>
          </p:cNvPr>
          <p:cNvSpPr/>
          <p:nvPr/>
        </p:nvSpPr>
        <p:spPr>
          <a:xfrm>
            <a:off x="885085" y="554477"/>
            <a:ext cx="10729609" cy="5749045"/>
          </a:xfrm>
          <a:prstGeom prst="rect">
            <a:avLst/>
          </a:prstGeom>
          <a:solidFill>
            <a:srgbClr val="003F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A3732F-0854-46E0-97C6-20FC02C58693}"/>
              </a:ext>
            </a:extLst>
          </p:cNvPr>
          <p:cNvGrpSpPr/>
          <p:nvPr/>
        </p:nvGrpSpPr>
        <p:grpSpPr bwMode="auto">
          <a:xfrm>
            <a:off x="272377" y="3508260"/>
            <a:ext cx="1225417" cy="2941177"/>
            <a:chOff x="4211960" y="980728"/>
            <a:chExt cx="720080" cy="1728192"/>
          </a:xfrm>
          <a:solidFill>
            <a:srgbClr val="CCD74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A1BAF1-6000-48A3-90F5-629C1D0D1640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/>
                  <a:ea typeface="+mn-ea"/>
                  <a:cs typeface="+mn-cs"/>
                </a:rPr>
                <a:t>     </a:t>
              </a:r>
            </a:p>
          </p:txBody>
        </p:sp>
        <p:sp>
          <p:nvSpPr>
            <p:cNvPr id="8" name="Rounded Rectangle 19">
              <a:extLst>
                <a:ext uri="{FF2B5EF4-FFF2-40B4-BE49-F238E27FC236}">
                  <a16:creationId xmlns:a16="http://schemas.microsoft.com/office/drawing/2014/main" id="{8D1F203F-18BD-414A-B5C9-CCDC69B441D2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/>
                  <a:ea typeface="+mn-ea"/>
                  <a:cs typeface="+mn-cs"/>
                </a:rPr>
                <a:t>      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912B2-AC21-42A8-B710-3ED591EDCA75}"/>
              </a:ext>
            </a:extLst>
          </p:cNvPr>
          <p:cNvGrpSpPr/>
          <p:nvPr/>
        </p:nvGrpSpPr>
        <p:grpSpPr bwMode="auto">
          <a:xfrm>
            <a:off x="1157159" y="4206239"/>
            <a:ext cx="951198" cy="2283011"/>
            <a:chOff x="4211960" y="980728"/>
            <a:chExt cx="720080" cy="1728192"/>
          </a:xfrm>
          <a:solidFill>
            <a:srgbClr val="A3AD2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25FB96C-BCED-45A8-BE88-7C3295CBDAB7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/>
                  <a:ea typeface="+mn-ea"/>
                  <a:cs typeface="+mn-cs"/>
                </a:rPr>
                <a:t>     </a:t>
              </a:r>
            </a:p>
          </p:txBody>
        </p:sp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5A77F455-A16A-4174-89F0-7AF56FC1FF0F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/>
                  <a:ea typeface="+mn-ea"/>
                  <a:cs typeface="+mn-cs"/>
                </a:rPr>
                <a:t>     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4A29EF-5C6B-406B-8E97-D0975D084F4A}"/>
              </a:ext>
            </a:extLst>
          </p:cNvPr>
          <p:cNvSpPr txBox="1"/>
          <p:nvPr/>
        </p:nvSpPr>
        <p:spPr>
          <a:xfrm>
            <a:off x="2831939" y="2221949"/>
            <a:ext cx="7632422" cy="3200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Front-of-Pack Nutritional Labelling: </a:t>
            </a:r>
            <a:r>
              <a:rPr kumimoji="0" lang="en-GB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The consumer perspective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38B23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Emma Calvert, BEUC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38B23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29</a:t>
            </a:r>
            <a:r>
              <a:rPr lang="en-US" b="1" baseline="300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 November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FFFF"/>
                </a:solidFill>
                <a:latin typeface="Calibri"/>
                <a:cs typeface="Calibri"/>
              </a:rPr>
              <a:t>‘Ask the Expert’ Session for MEPs: Nutri-Score Explained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E6D29E-D0E0-4480-9FF8-2D6E8F2ABD79}"/>
              </a:ext>
            </a:extLst>
          </p:cNvPr>
          <p:cNvGrpSpPr/>
          <p:nvPr/>
        </p:nvGrpSpPr>
        <p:grpSpPr>
          <a:xfrm>
            <a:off x="8405066" y="68461"/>
            <a:ext cx="2768355" cy="1599011"/>
            <a:chOff x="8338669" y="240518"/>
            <a:chExt cx="2768355" cy="15990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40780A-412F-4838-958F-BE023BAA0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08416" y="240518"/>
              <a:ext cx="2378345" cy="112857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C1CF9A9-B17F-43D5-9242-AD2B88FC5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669" y="1609614"/>
              <a:ext cx="2768355" cy="229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34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550A-62F9-4512-B7AD-869E0FAE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440" y="282575"/>
            <a:ext cx="9718459" cy="1325563"/>
          </a:xfrm>
        </p:spPr>
        <p:txBody>
          <a:bodyPr/>
          <a:lstStyle/>
          <a:p>
            <a:r>
              <a:rPr lang="fr-BE" sz="3200"/>
              <a:t>  </a:t>
            </a:r>
            <a:r>
              <a:rPr lang="fr-BE"/>
              <a:t>CONCLUDING REMARKS</a:t>
            </a:r>
            <a:r>
              <a:rPr lang="en-BE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6E93-13B1-45F7-9220-7CACF871BB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0840" y="1802269"/>
            <a:ext cx="9955960" cy="445135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>
                <a:sym typeface="Wingdings" panose="05000000000000000000" pitchFamily="2" charset="2"/>
              </a:rPr>
              <a:t>Let’s focus on what is best for the consumer.</a:t>
            </a:r>
          </a:p>
          <a:p>
            <a:endParaRPr lang="en-GB" sz="140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>
                <a:sym typeface="Wingdings" panose="05000000000000000000" pitchFamily="2" charset="2"/>
              </a:rPr>
              <a:t>A successful FOP nutritional label for the EU must be: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en-GB" sz="3100">
                <a:sym typeface="Wingdings" panose="05000000000000000000" pitchFamily="2" charset="2"/>
              </a:rPr>
              <a:t>Based on independent science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en-GB" sz="3100">
                <a:sym typeface="Wingdings" panose="05000000000000000000" pitchFamily="2" charset="2"/>
              </a:rPr>
              <a:t>Simple, interpretive and colour-coded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en-GB" sz="3100">
                <a:sym typeface="Wingdings" panose="05000000000000000000" pitchFamily="2" charset="2"/>
              </a:rPr>
              <a:t>Calculated per 100g/ml to allow comparing products easily</a:t>
            </a:r>
          </a:p>
          <a:p>
            <a:pPr marL="1143000" lvl="1" indent="-457200">
              <a:buFont typeface="Wingdings" panose="05000000000000000000" pitchFamily="2" charset="2"/>
              <a:buChar char="ü"/>
            </a:pPr>
            <a:r>
              <a:rPr lang="en-GB" sz="3100">
                <a:sym typeface="Wingdings" panose="05000000000000000000" pitchFamily="2" charset="2"/>
              </a:rPr>
              <a:t>Mandatory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>
                <a:sym typeface="Wingdings" panose="05000000000000000000" pitchFamily="2" charset="2"/>
              </a:rPr>
              <a:t>Nutri-Score meets all these criteria and is currently the best-performing FOP label.</a:t>
            </a:r>
          </a:p>
          <a:p>
            <a:endParaRPr lang="en-GB" sz="140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>
                <a:sym typeface="Wingdings" panose="05000000000000000000" pitchFamily="2" charset="2"/>
              </a:rPr>
              <a:t>Let’s be clear on what a FOP label can/cannot do.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>
                <a:sym typeface="Wingdings" panose="05000000000000000000" pitchFamily="2" charset="2"/>
              </a:rPr>
              <a:t>No system is perfect: </a:t>
            </a:r>
            <a:r>
              <a:rPr lang="en-US" sz="3100">
                <a:sym typeface="Wingdings" panose="05000000000000000000" pitchFamily="2" charset="2"/>
              </a:rPr>
              <a:t>regular systematic reviews will be needed to allow for the continuous improvement of the future EU FOP nutritional label.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568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view of a mountain&#10;&#10;Description automatically generated">
            <a:extLst>
              <a:ext uri="{FF2B5EF4-FFF2-40B4-BE49-F238E27FC236}">
                <a16:creationId xmlns:a16="http://schemas.microsoft.com/office/drawing/2014/main" id="{0777129E-785D-42BC-A20D-12CEFC2C6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89B975-0DB2-43CB-A727-59C6D515312E}"/>
              </a:ext>
            </a:extLst>
          </p:cNvPr>
          <p:cNvSpPr/>
          <p:nvPr/>
        </p:nvSpPr>
        <p:spPr>
          <a:xfrm>
            <a:off x="731195" y="554477"/>
            <a:ext cx="10729609" cy="5749045"/>
          </a:xfrm>
          <a:prstGeom prst="rect">
            <a:avLst/>
          </a:prstGeom>
          <a:solidFill>
            <a:srgbClr val="003F6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A3732F-0854-46E0-97C6-20FC02C58693}"/>
              </a:ext>
            </a:extLst>
          </p:cNvPr>
          <p:cNvGrpSpPr/>
          <p:nvPr/>
        </p:nvGrpSpPr>
        <p:grpSpPr bwMode="auto">
          <a:xfrm>
            <a:off x="272377" y="2998728"/>
            <a:ext cx="1437710" cy="3450710"/>
            <a:chOff x="4211960" y="980728"/>
            <a:chExt cx="720080" cy="1728192"/>
          </a:xfrm>
          <a:solidFill>
            <a:srgbClr val="CCD74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EA1BAF1-6000-48A3-90F5-629C1D0D1640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/>
                  <a:ea typeface="+mn-ea"/>
                  <a:cs typeface="+mn-cs"/>
                </a:rPr>
                <a:t>     </a:t>
              </a:r>
            </a:p>
          </p:txBody>
        </p:sp>
        <p:sp>
          <p:nvSpPr>
            <p:cNvPr id="8" name="Rounded Rectangle 19">
              <a:extLst>
                <a:ext uri="{FF2B5EF4-FFF2-40B4-BE49-F238E27FC236}">
                  <a16:creationId xmlns:a16="http://schemas.microsoft.com/office/drawing/2014/main" id="{8D1F203F-18BD-414A-B5C9-CCDC69B441D2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/>
                  <a:ea typeface="+mn-ea"/>
                  <a:cs typeface="+mn-cs"/>
                </a:rPr>
                <a:t>      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912B2-AC21-42A8-B710-3ED591EDCA75}"/>
              </a:ext>
            </a:extLst>
          </p:cNvPr>
          <p:cNvGrpSpPr/>
          <p:nvPr/>
        </p:nvGrpSpPr>
        <p:grpSpPr bwMode="auto">
          <a:xfrm>
            <a:off x="1179600" y="3815093"/>
            <a:ext cx="1115984" cy="2678522"/>
            <a:chOff x="4211960" y="980728"/>
            <a:chExt cx="720080" cy="1728192"/>
          </a:xfrm>
          <a:solidFill>
            <a:srgbClr val="A3AD2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25FB96C-BCED-45A8-BE88-7C3295CBDAB7}"/>
                </a:ext>
              </a:extLst>
            </p:cNvPr>
            <p:cNvSpPr/>
            <p:nvPr/>
          </p:nvSpPr>
          <p:spPr>
            <a:xfrm>
              <a:off x="4319972" y="980728"/>
              <a:ext cx="504056" cy="50405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/>
                  <a:ea typeface="+mn-ea"/>
                  <a:cs typeface="+mn-cs"/>
                </a:rPr>
                <a:t>     </a:t>
              </a:r>
            </a:p>
          </p:txBody>
        </p:sp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5A77F455-A16A-4174-89F0-7AF56FC1FF0F}"/>
                </a:ext>
              </a:extLst>
            </p:cNvPr>
            <p:cNvSpPr/>
            <p:nvPr/>
          </p:nvSpPr>
          <p:spPr>
            <a:xfrm>
              <a:off x="4211960" y="1412776"/>
              <a:ext cx="720080" cy="12961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SemiBold"/>
                  <a:ea typeface="+mn-ea"/>
                  <a:cs typeface="+mn-cs"/>
                </a:rPr>
                <a:t>     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4A29EF-5C6B-406B-8E97-D0975D084F4A}"/>
              </a:ext>
            </a:extLst>
          </p:cNvPr>
          <p:cNvSpPr txBox="1"/>
          <p:nvPr/>
        </p:nvSpPr>
        <p:spPr>
          <a:xfrm>
            <a:off x="3244817" y="3064498"/>
            <a:ext cx="6896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38B23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Thank you </a:t>
            </a: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for your attention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AE82BB-27CB-43C7-B368-CA58C8D078BA}"/>
              </a:ext>
            </a:extLst>
          </p:cNvPr>
          <p:cNvSpPr txBox="1"/>
          <p:nvPr/>
        </p:nvSpPr>
        <p:spPr>
          <a:xfrm>
            <a:off x="3244817" y="5034508"/>
            <a:ext cx="6896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38B23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www.beuc.eu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38B23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@</a:t>
            </a:r>
            <a:r>
              <a:rPr kumimoji="0" lang="en-GB" sz="2800" b="0" i="0" u="none" strike="noStrike" kern="1200" cap="none" spc="0" normalizeH="0" baseline="0" noProof="0" err="1">
                <a:ln>
                  <a:noFill/>
                </a:ln>
                <a:solidFill>
                  <a:srgbClr val="F38B23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beuc</a:t>
            </a: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D4CEBB-2DA3-42AF-A3F2-153C35A8FF20}"/>
              </a:ext>
            </a:extLst>
          </p:cNvPr>
          <p:cNvSpPr txBox="1"/>
          <p:nvPr/>
        </p:nvSpPr>
        <p:spPr>
          <a:xfrm>
            <a:off x="3820406" y="6365317"/>
            <a:ext cx="7640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426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This presentation is part of an activity which has received funding under an operating grant  from the European Union’s Consumer Programme (2014-2020).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52CB5-59AF-429C-853E-C79EFFFB9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13" y="6422936"/>
            <a:ext cx="451693" cy="3156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E2CCB18-590D-429B-A975-514E55C545C7}"/>
              </a:ext>
            </a:extLst>
          </p:cNvPr>
          <p:cNvGrpSpPr/>
          <p:nvPr/>
        </p:nvGrpSpPr>
        <p:grpSpPr>
          <a:xfrm>
            <a:off x="7949735" y="132427"/>
            <a:ext cx="3165678" cy="1828506"/>
            <a:chOff x="8338669" y="240518"/>
            <a:chExt cx="2768355" cy="1599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186247-8A00-456C-82E7-4EC83D800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546" y="240518"/>
              <a:ext cx="2500086" cy="112857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9DF3730-8668-4108-9614-C038F5DAB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669" y="1609614"/>
              <a:ext cx="2768355" cy="229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97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6C15-9AEB-45B2-BE32-380EC6665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662" y="90050"/>
            <a:ext cx="9280149" cy="1325563"/>
          </a:xfrm>
        </p:spPr>
        <p:txBody>
          <a:bodyPr/>
          <a:lstStyle/>
          <a:p>
            <a:r>
              <a:rPr lang="en-GB" cap="none">
                <a:latin typeface="Bahnschrift SemiBold" panose="020B0502040204020203" pitchFamily="34" charset="0"/>
              </a:rPr>
              <a:t>BEUC is proud of its members</a:t>
            </a:r>
            <a:endParaRPr lang="en-GB"/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2F9771E5-EC48-4C38-A6F3-501959F18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670" y="3852855"/>
            <a:ext cx="2713640" cy="24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/>
          <a:lstStyle>
            <a:lvl1pPr marL="180975" indent="-180975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marR="0" lvl="0" indent="-180975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AA4CD"/>
              </a:buClr>
              <a:buSzPct val="84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01685F1-32C3-42E8-A284-011229C6BC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10978" r="11225" b="7293"/>
          <a:stretch/>
        </p:blipFill>
        <p:spPr>
          <a:xfrm>
            <a:off x="9824831" y="3192707"/>
            <a:ext cx="898536" cy="6952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AB4BC24-9EFD-4F43-A3AE-18E58AF20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40" y="3121429"/>
            <a:ext cx="1598213" cy="36355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26247F7-E571-4EAA-8667-7A11009824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42" y="2949057"/>
            <a:ext cx="651965" cy="78532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66D380C-AFDA-4893-B3FF-6C99AD5C0D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27" y="4343920"/>
            <a:ext cx="727402" cy="5596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EFB80EF-ADED-419F-9A2F-7BE4604853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6" y="3211297"/>
            <a:ext cx="648941" cy="51475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7F1D89D-AB92-4C5B-A654-AD6030C626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859" y="2236463"/>
            <a:ext cx="633017" cy="7112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7D0906-8AC3-4EB6-AD66-E04D01EFB5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27" y="1537652"/>
            <a:ext cx="1458125" cy="39555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047BE0A-6F2A-47B3-B47E-B34E71B7B8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38" y="2227283"/>
            <a:ext cx="1182217" cy="42309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173CAB3-C05A-418E-A40C-933FF767DF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11" y="1426705"/>
            <a:ext cx="860941" cy="41381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A88B32D-58CF-4F31-A0BD-828EB1F4E7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29" y="1557253"/>
            <a:ext cx="1382980" cy="328879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BE9B957-AD1D-437B-BD2C-E40D73B6CA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65" y="1174451"/>
            <a:ext cx="428124" cy="71273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AA402C1-06E1-4340-960A-9DFEDE81CB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161" y="3040215"/>
            <a:ext cx="312250" cy="81484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4EC0BCF-7E91-46D2-B45C-F42D284A63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17" y="2158921"/>
            <a:ext cx="746696" cy="70807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DD46667-8A9F-44A6-A41E-90418148AAC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7" y="3014394"/>
            <a:ext cx="702814" cy="78247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85BBABB-0D66-448C-BF41-DB6F0A08F9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31" y="4231506"/>
            <a:ext cx="522829" cy="78424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E79FE7A1-E77C-46FA-8C6D-C9A948564DC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850" y="5781631"/>
            <a:ext cx="792679" cy="873003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D0149AE-89FA-4A27-B10A-255C2DDDE9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40" y="4118686"/>
            <a:ext cx="1005916" cy="52181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06A8D3-6CAA-4C5E-A2DE-EA6A9FB46C4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96" y="2305961"/>
            <a:ext cx="1788323" cy="37330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44E7EE6B-D7EB-4CF0-80AF-FCEB95049DA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726" y="3917057"/>
            <a:ext cx="628870" cy="69142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7388C7B-9FDD-4ADF-8F47-2C0BC09E27D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8" y="4841542"/>
            <a:ext cx="955000" cy="55083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A85EB2A-D947-4148-9BA6-5329ED2D19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3" y="5698235"/>
            <a:ext cx="1335377" cy="43003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BF2810B-F7DB-4ABF-B3E5-028555EBB33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98" y="5507138"/>
            <a:ext cx="1233442" cy="26932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D2EC338-6944-4656-9A33-FA1270C1DE6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73" y="3402810"/>
            <a:ext cx="1444793" cy="26525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489E302-C65A-41E7-811C-31A32F0831E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23" y="2322690"/>
            <a:ext cx="649024" cy="597142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D19CFFC-E0B2-4CEC-A40D-AB48D295417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749" y="4356901"/>
            <a:ext cx="1113027" cy="559679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348F1B3-A550-4167-B40F-1ED8ABD3F97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20" y="1356532"/>
            <a:ext cx="1391680" cy="47443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B2CD8A74-C92B-4D40-B7C5-C6F628F24CA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70" y="5163872"/>
            <a:ext cx="712734" cy="712734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6B12EB15-7377-4EC3-81A9-56B5C78EC21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16" y="3839409"/>
            <a:ext cx="1947361" cy="611490"/>
          </a:xfrm>
          <a:prstGeom prst="rect">
            <a:avLst/>
          </a:prstGeom>
        </p:spPr>
      </p:pic>
      <p:pic>
        <p:nvPicPr>
          <p:cNvPr id="127" name="Picture 2" descr="T:\Logo\Logos\MEMBERS\POLAND - 2 membres\POLAND-Federacja Konsumentów.jpg">
            <a:extLst>
              <a:ext uri="{FF2B5EF4-FFF2-40B4-BE49-F238E27FC236}">
                <a16:creationId xmlns:a16="http://schemas.microsoft.com/office/drawing/2014/main" id="{96365241-5264-4090-B7CC-35E698F59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50" y="6130639"/>
            <a:ext cx="1095763" cy="4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T:\Logo\Logos\MEMBERS\ICELAND\ICELAND - Neytendasamtökin.jpg">
            <a:extLst>
              <a:ext uri="{FF2B5EF4-FFF2-40B4-BE49-F238E27FC236}">
                <a16:creationId xmlns:a16="http://schemas.microsoft.com/office/drawing/2014/main" id="{0DF7AC11-E82E-4CE4-BA13-231519A0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121" y="2273558"/>
            <a:ext cx="1801040" cy="4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3" descr="T:\Logo\Logos\MEMBERS\ESTONIA\ESTONIA - Eesti Tarbijakaitse Liit low.jpg">
            <a:extLst>
              <a:ext uri="{FF2B5EF4-FFF2-40B4-BE49-F238E27FC236}">
                <a16:creationId xmlns:a16="http://schemas.microsoft.com/office/drawing/2014/main" id="{C5B2ED2C-5778-47E5-8E4C-CB3BEA1E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9" y="4069749"/>
            <a:ext cx="785540" cy="5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A79DAE8-D1D8-4B7B-B98A-9B910041EACB}"/>
              </a:ext>
            </a:extLst>
          </p:cNvPr>
          <p:cNvGrpSpPr/>
          <p:nvPr/>
        </p:nvGrpSpPr>
        <p:grpSpPr>
          <a:xfrm>
            <a:off x="3798909" y="1301781"/>
            <a:ext cx="1131156" cy="543279"/>
            <a:chOff x="4746912" y="1276063"/>
            <a:chExt cx="1327406" cy="553699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D470AB79-8FF5-469C-B789-0FE56A8E7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6912" y="1276063"/>
              <a:ext cx="1307218" cy="270374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4A291511-4AF7-47DD-B37A-30E962F4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7100" y="1562262"/>
              <a:ext cx="1307218" cy="267500"/>
            </a:xfrm>
            <a:prstGeom prst="rect">
              <a:avLst/>
            </a:prstGeom>
          </p:spPr>
        </p:pic>
      </p:grpSp>
      <p:pic>
        <p:nvPicPr>
          <p:cNvPr id="135" name="Picture 3" descr="T:\Logo\Logos\MEMBERS- Please check if updated\SWITZERLAND\SWITERZERLAND - FRC.jpeg">
            <a:extLst>
              <a:ext uri="{FF2B5EF4-FFF2-40B4-BE49-F238E27FC236}">
                <a16:creationId xmlns:a16="http://schemas.microsoft.com/office/drawing/2014/main" id="{BDD12990-1F7B-4DB6-A88F-5F7A8DDD3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96" y="4472275"/>
            <a:ext cx="1060795" cy="68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5" descr="T:\Logo\Logos\MEMBERS- Please check if updated\ROMANIA\apc-asociatia-pentru-protectia-consumatorilor-din-romania-sigla.jpg">
            <a:extLst>
              <a:ext uri="{FF2B5EF4-FFF2-40B4-BE49-F238E27FC236}">
                <a16:creationId xmlns:a16="http://schemas.microsoft.com/office/drawing/2014/main" id="{E8EEB4F1-53BA-42DA-A0C8-869DAF7E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83" y="4202110"/>
            <a:ext cx="923628" cy="5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723AE7F2-9D1A-40BF-AAEF-47134006E59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39" y="4432137"/>
            <a:ext cx="1193733" cy="53977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5AD0CC05-FCD0-40A3-9B4C-8D14BB87DFB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17" y="5725241"/>
            <a:ext cx="632279" cy="65101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B986D2F5-79EA-4760-9192-74CF786375A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66" y="6015332"/>
            <a:ext cx="1510140" cy="626708"/>
          </a:xfrm>
          <a:prstGeom prst="rect">
            <a:avLst/>
          </a:prstGeom>
        </p:spPr>
      </p:pic>
      <p:pic>
        <p:nvPicPr>
          <p:cNvPr id="140" name="Picture 13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9A95632-E296-4996-B1C1-992AA3B81BE7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40" y="6113700"/>
            <a:ext cx="1263346" cy="472701"/>
          </a:xfrm>
          <a:prstGeom prst="rect">
            <a:avLst/>
          </a:prstGeom>
        </p:spPr>
      </p:pic>
      <p:pic>
        <p:nvPicPr>
          <p:cNvPr id="141" name="Picture 140" descr="A picture containing wheel&#10;&#10;Description automatically generated">
            <a:extLst>
              <a:ext uri="{FF2B5EF4-FFF2-40B4-BE49-F238E27FC236}">
                <a16:creationId xmlns:a16="http://schemas.microsoft.com/office/drawing/2014/main" id="{C79CB6F6-4E2E-442B-B790-66FE7B32B55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53" y="4965236"/>
            <a:ext cx="801031" cy="801031"/>
          </a:xfrm>
          <a:prstGeom prst="rect">
            <a:avLst/>
          </a:prstGeom>
        </p:spPr>
      </p:pic>
      <p:pic>
        <p:nvPicPr>
          <p:cNvPr id="142" name="Picture 1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2C149D-9E17-4B41-8A36-6E7B14F7DF35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36" y="3211297"/>
            <a:ext cx="1062342" cy="523895"/>
          </a:xfrm>
          <a:prstGeom prst="rect">
            <a:avLst/>
          </a:prstGeom>
        </p:spPr>
      </p:pic>
      <p:pic>
        <p:nvPicPr>
          <p:cNvPr id="143" name="Picture 14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5EEFE42-478E-49B0-9DD3-04067D5780D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76" y="4965236"/>
            <a:ext cx="1437173" cy="631159"/>
          </a:xfrm>
          <a:prstGeom prst="rect">
            <a:avLst/>
          </a:prstGeom>
        </p:spPr>
      </p:pic>
      <p:pic>
        <p:nvPicPr>
          <p:cNvPr id="144" name="Picture 143" descr="Logo, company name&#10;&#10;Description automatically generated">
            <a:extLst>
              <a:ext uri="{FF2B5EF4-FFF2-40B4-BE49-F238E27FC236}">
                <a16:creationId xmlns:a16="http://schemas.microsoft.com/office/drawing/2014/main" id="{B3667739-2E7B-45FE-A994-45A4A4BB8B4C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38" y="5591518"/>
            <a:ext cx="873003" cy="873003"/>
          </a:xfrm>
          <a:prstGeom prst="rect">
            <a:avLst/>
          </a:prstGeom>
        </p:spPr>
      </p:pic>
      <p:pic>
        <p:nvPicPr>
          <p:cNvPr id="145" name="Picture 14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8CA6FFC-6E46-401A-9D8E-AD87F1E83E85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32" y="6177941"/>
            <a:ext cx="1478559" cy="419911"/>
          </a:xfrm>
          <a:prstGeom prst="rect">
            <a:avLst/>
          </a:prstGeom>
        </p:spPr>
      </p:pic>
      <p:pic>
        <p:nvPicPr>
          <p:cNvPr id="146" name="Picture 14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1EE793A-D7A1-418A-900F-41F8D25EAED2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193" y="1351146"/>
            <a:ext cx="1598117" cy="433847"/>
          </a:xfrm>
          <a:prstGeom prst="rect">
            <a:avLst/>
          </a:prstGeom>
        </p:spPr>
      </p:pic>
      <p:pic>
        <p:nvPicPr>
          <p:cNvPr id="147" name="Picture 146" descr="Logo&#10;&#10;Description automatically generated">
            <a:extLst>
              <a:ext uri="{FF2B5EF4-FFF2-40B4-BE49-F238E27FC236}">
                <a16:creationId xmlns:a16="http://schemas.microsoft.com/office/drawing/2014/main" id="{2B4C63AA-CB20-4F7C-8AF7-CFB7B7F72DD8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36789" r="15985" b="32609"/>
          <a:stretch/>
        </p:blipFill>
        <p:spPr>
          <a:xfrm>
            <a:off x="6722345" y="5307717"/>
            <a:ext cx="1198915" cy="59526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D1FFC9-9B45-026D-80BF-A0D2D722A77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491" y="2108195"/>
            <a:ext cx="1489662" cy="6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6E2E-DF96-4290-A80B-3806BC86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480" y="363855"/>
            <a:ext cx="9430747" cy="1325563"/>
          </a:xfrm>
        </p:spPr>
        <p:txBody>
          <a:bodyPr/>
          <a:lstStyle/>
          <a:p>
            <a:r>
              <a:rPr lang="fr-BE"/>
              <a:t>FOP LABELS are </a:t>
            </a:r>
            <a:r>
              <a:rPr lang="fr-BE" err="1"/>
              <a:t>only</a:t>
            </a:r>
            <a:r>
              <a:rPr lang="fr-BE"/>
              <a:t> one part of the solution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9E26-9C4C-4B4D-94A6-1DEE9E4635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4080" y="1689418"/>
            <a:ext cx="7762240" cy="2491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There is no ‘silver bullet’ to solve all the problems of the food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/>
              <a:t>‘Food environments’ need to enable healthier choices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endParaRPr lang="LID4096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E319AFA9-A627-45BA-B183-040F191884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656320" y="1224597"/>
            <a:ext cx="3068320" cy="3068320"/>
          </a:xfrm>
          <a:prstGeom prst="rect">
            <a:avLst/>
          </a:prstGeom>
        </p:spPr>
      </p:pic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C8AD766C-ABA6-4899-B477-E4872441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61" y="3929743"/>
            <a:ext cx="3880997" cy="26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427029-3139-4FA4-A994-377CDEF38292}"/>
              </a:ext>
            </a:extLst>
          </p:cNvPr>
          <p:cNvSpPr txBox="1">
            <a:spLocks/>
          </p:cNvSpPr>
          <p:nvPr/>
        </p:nvSpPr>
        <p:spPr>
          <a:xfrm>
            <a:off x="5740400" y="4757738"/>
            <a:ext cx="5831840" cy="1083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FOPNLS can complement dietary guidelines </a:t>
            </a:r>
          </a:p>
        </p:txBody>
      </p:sp>
    </p:spTree>
    <p:extLst>
      <p:ext uri="{BB962C8B-B14F-4D97-AF65-F5344CB8AC3E}">
        <p14:creationId xmlns:p14="http://schemas.microsoft.com/office/powerpoint/2010/main" val="166531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B6ED-FD41-4FA7-B534-DFC891B1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651" y="302895"/>
            <a:ext cx="9584492" cy="1325563"/>
          </a:xfrm>
        </p:spPr>
        <p:txBody>
          <a:bodyPr/>
          <a:lstStyle/>
          <a:p>
            <a:r>
              <a:rPr lang="en-GB"/>
              <a:t>Front-of-pack Nutritional Labelling in the EU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E5A1-FB65-474F-8BFA-2C34CE2A4F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F948A-E284-127D-CEA5-07F7D58B7861}"/>
              </a:ext>
            </a:extLst>
          </p:cNvPr>
          <p:cNvSpPr txBox="1"/>
          <p:nvPr/>
        </p:nvSpPr>
        <p:spPr>
          <a:xfrm>
            <a:off x="4757058" y="1719943"/>
            <a:ext cx="6716486" cy="3584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Food Information to Consumers Regulation (1169/2011) led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nutritional declaration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 but…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​</a:t>
            </a:r>
          </a:p>
          <a:p>
            <a:pPr marL="1143000" marR="0" lvl="1" indent="-457200" algn="l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Back of pack</a:t>
            </a:r>
          </a:p>
          <a:p>
            <a:pPr marL="1143000" marR="0" lvl="1" indent="-457200" algn="l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Tiny Font</a:t>
            </a:r>
          </a:p>
          <a:p>
            <a:pPr marL="1143000" marR="0" lvl="1" indent="-457200" algn="l" defTabSz="914400" rtl="0" eaLnBrk="1" fontAlgn="base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Lacks an interpretive element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Missed opportunity to introduce front-of-pack colour-coded nutritional labelling to help consumers in their choices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 panose="020B0502040204020203" pitchFamily="34" charset="0"/>
                <a:ea typeface="+mn-ea"/>
                <a:cs typeface="+mn-cs"/>
              </a:rPr>
              <a:t>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3FEFA-364F-F996-62F5-A33CF053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948" y="2331401"/>
            <a:ext cx="27068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5EDF8B59-8E0A-C40A-2A4F-EC1C6FA4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503" y="402385"/>
            <a:ext cx="9191416" cy="1325563"/>
          </a:xfrm>
        </p:spPr>
        <p:txBody>
          <a:bodyPr/>
          <a:lstStyle/>
          <a:p>
            <a:r>
              <a:rPr lang="en-US" dirty="0"/>
              <a:t>Background on FOPNL in the EU cont’d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0B63B-E00E-4E68-AF6C-E55BA99201D3}"/>
              </a:ext>
            </a:extLst>
          </p:cNvPr>
          <p:cNvSpPr txBox="1"/>
          <p:nvPr/>
        </p:nvSpPr>
        <p:spPr>
          <a:xfrm>
            <a:off x="1789192" y="1763582"/>
            <a:ext cx="9990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Monochrome portion–based FOPNL</a:t>
            </a:r>
          </a:p>
        </p:txBody>
      </p:sp>
      <p:pic>
        <p:nvPicPr>
          <p:cNvPr id="2050" name="Picture 2" descr="RI Templates - Reference Intakes">
            <a:extLst>
              <a:ext uri="{FF2B5EF4-FFF2-40B4-BE49-F238E27FC236}">
                <a16:creationId xmlns:a16="http://schemas.microsoft.com/office/drawing/2014/main" id="{054CCA5F-9A60-6896-8025-BEC7855E5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0618" r="17949" b="28935"/>
          <a:stretch/>
        </p:blipFill>
        <p:spPr bwMode="auto">
          <a:xfrm>
            <a:off x="1943223" y="2317943"/>
            <a:ext cx="3423920" cy="1541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E7680-D0B2-07A6-39E4-67CB0FE0E9AB}"/>
              </a:ext>
            </a:extLst>
          </p:cNvPr>
          <p:cNvSpPr txBox="1"/>
          <p:nvPr/>
        </p:nvSpPr>
        <p:spPr>
          <a:xfrm>
            <a:off x="6363489" y="1727948"/>
            <a:ext cx="431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Colour-coded interpretive labels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5CCA60-8392-139F-DEAF-F4C02998A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89" y="4201304"/>
            <a:ext cx="1038225" cy="10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ont-of-pack nutrition labelling in the EU: proposals for a mandatory EU-wide  label | Essex Law Research Blog">
            <a:extLst>
              <a:ext uri="{FF2B5EF4-FFF2-40B4-BE49-F238E27FC236}">
                <a16:creationId xmlns:a16="http://schemas.microsoft.com/office/drawing/2014/main" id="{1185C258-EF9D-DF73-AF01-C474D04D6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489" y="2317943"/>
            <a:ext cx="4124325" cy="110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557A1C-9DE7-B3A1-63A6-F4D36C83705D}"/>
              </a:ext>
            </a:extLst>
          </p:cNvPr>
          <p:cNvSpPr txBox="1"/>
          <p:nvPr/>
        </p:nvSpPr>
        <p:spPr>
          <a:xfrm>
            <a:off x="6258560" y="3639805"/>
            <a:ext cx="298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Positive logos</a:t>
            </a:r>
          </a:p>
        </p:txBody>
      </p:sp>
      <p:pic>
        <p:nvPicPr>
          <p:cNvPr id="1030" name="Picture 6" descr="NutrInform Battery">
            <a:extLst>
              <a:ext uri="{FF2B5EF4-FFF2-40B4-BE49-F238E27FC236}">
                <a16:creationId xmlns:a16="http://schemas.microsoft.com/office/drawing/2014/main" id="{F257D0D0-1D5A-D250-83A2-A4C1BADDF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24" y="4065653"/>
            <a:ext cx="3423920" cy="1278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5CCD1-87E9-8B1B-6904-E63CF0F698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8" t="-1" r="5635" b="22135"/>
          <a:stretch/>
        </p:blipFill>
        <p:spPr>
          <a:xfrm>
            <a:off x="7691120" y="4244826"/>
            <a:ext cx="2987041" cy="68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97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B6ED-FD41-4FA7-B534-DFC891B1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651" y="302895"/>
            <a:ext cx="9584492" cy="1325563"/>
          </a:xfrm>
        </p:spPr>
        <p:txBody>
          <a:bodyPr/>
          <a:lstStyle/>
          <a:p>
            <a:r>
              <a:rPr lang="en-GB"/>
              <a:t>What should a FOPNL look like for consumers?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E5A1-FB65-474F-8BFA-2C34CE2A4F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F948A-E284-127D-CEA5-07F7D58B7861}"/>
              </a:ext>
            </a:extLst>
          </p:cNvPr>
          <p:cNvSpPr txBox="1"/>
          <p:nvPr/>
        </p:nvSpPr>
        <p:spPr>
          <a:xfrm>
            <a:off x="4572000" y="1719943"/>
            <a:ext cx="690154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Government-led development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rgbClr val="FFFFFF"/>
                </a:solidFill>
                <a:latin typeface="Bahnschrift SemiBold"/>
              </a:rPr>
              <a:t>Across-the-board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Easily understood at-a-glance</a:t>
            </a:r>
          </a:p>
          <a:p>
            <a:pPr marL="11430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Interpretive</a:t>
            </a:r>
          </a:p>
          <a:p>
            <a:pPr marL="11430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Meaningful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co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lou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od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es</a:t>
            </a:r>
          </a:p>
          <a:p>
            <a:pPr marL="11430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Uniform Reference Amount per 100g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Based on solid independent scientific evidence</a:t>
            </a:r>
          </a:p>
          <a:p>
            <a:pPr marL="11430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Objective understanding</a:t>
            </a:r>
          </a:p>
          <a:p>
            <a:pPr marL="11430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Purchasing intention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Mandatory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513AC-AD6E-ECAA-C4AB-D3DEF5E14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3" t="1111" r="30893" b="1905"/>
          <a:stretch/>
        </p:blipFill>
        <p:spPr>
          <a:xfrm>
            <a:off x="1807028" y="1719943"/>
            <a:ext cx="2764972" cy="39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0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5EDF8B59-8E0A-C40A-2A4F-EC1C6FA4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119" y="281963"/>
            <a:ext cx="9191416" cy="1325563"/>
          </a:xfrm>
        </p:spPr>
        <p:txBody>
          <a:bodyPr/>
          <a:lstStyle/>
          <a:p>
            <a:r>
              <a:rPr lang="en-US"/>
              <a:t> NUTRI-SCORE TICKS ALL THE BOXES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A19B1-D0F3-4C36-AE0F-36AEE19685DF}"/>
              </a:ext>
            </a:extLst>
          </p:cNvPr>
          <p:cNvSpPr txBox="1"/>
          <p:nvPr/>
        </p:nvSpPr>
        <p:spPr>
          <a:xfrm>
            <a:off x="4707520" y="1644380"/>
            <a:ext cx="717501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It is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the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0B2D6"/>
                </a:highlight>
                <a:uLnTx/>
                <a:uFillTx/>
                <a:latin typeface="Bahnschrift SemiBold"/>
                <a:ea typeface="+mn-ea"/>
                <a:cs typeface="+mn-cs"/>
              </a:rPr>
              <a:t>easiest label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to understand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It guides consumers towards healthier choices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it makes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0B2D6"/>
                </a:highlight>
                <a:uLnTx/>
                <a:uFillTx/>
                <a:latin typeface="Bahnschrift SemiBold"/>
                <a:ea typeface="+mn-ea"/>
                <a:cs typeface="+mn-cs"/>
              </a:rPr>
              <a:t>consumers’ shopping baskets healthier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It helps consumers eat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50B2D6"/>
                </a:highlight>
                <a:uLnTx/>
                <a:uFillTx/>
                <a:latin typeface="Bahnschrift SemiBold"/>
                <a:ea typeface="+mn-ea"/>
                <a:cs typeface="+mn-cs"/>
              </a:rPr>
              <a:t>smaller portions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It incentivizes food reformulation where feasible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Government-led initiative based on solid independent scientific evidence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EB1420-9C45-4D63-A6CC-830AFD4E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787" y="1304510"/>
            <a:ext cx="3421145" cy="4865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1D007-15C4-404D-8587-8C16074E52FB}"/>
              </a:ext>
            </a:extLst>
          </p:cNvPr>
          <p:cNvSpPr txBox="1"/>
          <p:nvPr/>
        </p:nvSpPr>
        <p:spPr>
          <a:xfrm>
            <a:off x="1450726" y="62214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BEUC </a:t>
            </a:r>
            <a:r>
              <a:rPr kumimoji="0" lang="fr-B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  <a:hlinkClick r:id="rId4"/>
              </a:rPr>
              <a:t>Nutri-Score FAQ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3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B6ED-FD41-4FA7-B534-DFC891B1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651" y="302895"/>
            <a:ext cx="9584492" cy="1325563"/>
          </a:xfrm>
        </p:spPr>
        <p:txBody>
          <a:bodyPr/>
          <a:lstStyle/>
          <a:p>
            <a:r>
              <a:rPr lang="en-GB"/>
              <a:t>FOPNL and dietary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E5A1-FB65-474F-8BFA-2C34CE2A4F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F948A-E284-127D-CEA5-07F7D58B7861}"/>
              </a:ext>
            </a:extLst>
          </p:cNvPr>
          <p:cNvSpPr txBox="1"/>
          <p:nvPr/>
        </p:nvSpPr>
        <p:spPr>
          <a:xfrm>
            <a:off x="1348033" y="1471368"/>
            <a:ext cx="101255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Different but complementary tools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  <a:sym typeface="Wingdings" panose="05000000000000000000" pitchFamily="2" charset="2"/>
              </a:rPr>
              <a:t>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FBDG: Provides consumers with information on what 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healthy diet is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FOPNL: Provide consumers with information on the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product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level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</a:rPr>
              <a:t>Recommended foods in FBDG can have a wide variability of composition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SemiBold"/>
                <a:ea typeface="+mn-ea"/>
                <a:cs typeface="+mn-cs"/>
                <a:sym typeface="Wingdings" panose="05000000000000000000" pitchFamily="2" charset="2"/>
              </a:rPr>
              <a:t> FOPNL can assist consumers in real-life supermarket situations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53FD7E-308C-F9E1-642E-112198F4E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25" y="4766931"/>
            <a:ext cx="7175126" cy="16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82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EB6ED-FD41-4FA7-B534-DFC891B1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651" y="302895"/>
            <a:ext cx="9584492" cy="1325563"/>
          </a:xfrm>
        </p:spPr>
        <p:txBody>
          <a:bodyPr/>
          <a:lstStyle/>
          <a:p>
            <a:r>
              <a:rPr lang="en-GB"/>
              <a:t>FOPNL and dietary Recommendations:</a:t>
            </a:r>
            <a:br>
              <a:rPr lang="en-GB"/>
            </a:br>
            <a:r>
              <a:rPr lang="en-GB"/>
              <a:t>Ultra-Processed Foods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0E5A1-FB65-474F-8BFA-2C34CE2A4F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16149" y="1802268"/>
            <a:ext cx="3781351" cy="50557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Processing and nutritional composition are different dimensions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Nutri-Score is consistent with dietary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1ADDE85F-5977-6EAB-38A0-C2A564F17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19" y="2159000"/>
            <a:ext cx="3396558" cy="27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534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EUC COLOURS">
      <a:dk1>
        <a:srgbClr val="FFFFFF"/>
      </a:dk1>
      <a:lt1>
        <a:sysClr val="window" lastClr="FFFFFF"/>
      </a:lt1>
      <a:dk2>
        <a:srgbClr val="003F6F"/>
      </a:dk2>
      <a:lt2>
        <a:srgbClr val="50B2D6"/>
      </a:lt2>
      <a:accent1>
        <a:srgbClr val="CCD741"/>
      </a:accent1>
      <a:accent2>
        <a:srgbClr val="F9B61D"/>
      </a:accent2>
      <a:accent3>
        <a:srgbClr val="E87590"/>
      </a:accent3>
      <a:accent4>
        <a:srgbClr val="EE5F25"/>
      </a:accent4>
      <a:accent5>
        <a:srgbClr val="805FA8"/>
      </a:accent5>
      <a:accent6>
        <a:srgbClr val="F38B23"/>
      </a:accent6>
      <a:hlink>
        <a:srgbClr val="59AEDB"/>
      </a:hlink>
      <a:folHlink>
        <a:srgbClr val="50B2D6"/>
      </a:folHlink>
    </a:clrScheme>
    <a:fontScheme name="BEUC FONT">
      <a:majorFont>
        <a:latin typeface="Bahnschrift SemiBold"/>
        <a:ea typeface=""/>
        <a:cs typeface=""/>
      </a:majorFont>
      <a:minorFont>
        <a:latin typeface="Bahnschrif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2019.potx" id="{FAD39E94-6E49-4366-8018-2948BCD73454}" vid="{E60CB679-1283-4EF0-9DA6-5675C602B2F5}"/>
    </a:ext>
  </a:extLst>
</a:theme>
</file>

<file path=ppt/theme/theme2.xml><?xml version="1.0" encoding="utf-8"?>
<a:theme xmlns:a="http://schemas.openxmlformats.org/drawingml/2006/main" name="2_Office Theme">
  <a:themeElements>
    <a:clrScheme name="BEUC COLOURS">
      <a:dk1>
        <a:srgbClr val="FFFFFF"/>
      </a:dk1>
      <a:lt1>
        <a:sysClr val="window" lastClr="FFFFFF"/>
      </a:lt1>
      <a:dk2>
        <a:srgbClr val="003F6F"/>
      </a:dk2>
      <a:lt2>
        <a:srgbClr val="50B2D6"/>
      </a:lt2>
      <a:accent1>
        <a:srgbClr val="CCD741"/>
      </a:accent1>
      <a:accent2>
        <a:srgbClr val="F9B61D"/>
      </a:accent2>
      <a:accent3>
        <a:srgbClr val="E87590"/>
      </a:accent3>
      <a:accent4>
        <a:srgbClr val="EE5F25"/>
      </a:accent4>
      <a:accent5>
        <a:srgbClr val="805FA8"/>
      </a:accent5>
      <a:accent6>
        <a:srgbClr val="F38B23"/>
      </a:accent6>
      <a:hlink>
        <a:srgbClr val="59AEDB"/>
      </a:hlink>
      <a:folHlink>
        <a:srgbClr val="50B2D6"/>
      </a:folHlink>
    </a:clrScheme>
    <a:fontScheme name="BEUC FONT">
      <a:majorFont>
        <a:latin typeface="Bahnschrift SemiBold"/>
        <a:ea typeface=""/>
        <a:cs typeface=""/>
      </a:majorFont>
      <a:minorFont>
        <a:latin typeface="Bahnschrif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UC General Presentation 2019.potx" id="{F6384E42-1A80-452C-B987-41873E504E17}" vid="{5C02659D-5A77-435A-9228-F1E7EB6D40B1}"/>
    </a:ext>
  </a:extLst>
</a:theme>
</file>

<file path=ppt/theme/theme3.xml><?xml version="1.0" encoding="utf-8"?>
<a:theme xmlns:a="http://schemas.openxmlformats.org/drawingml/2006/main" name="4_Office Theme">
  <a:themeElements>
    <a:clrScheme name="BEUC COLOURS">
      <a:dk1>
        <a:srgbClr val="FFFFFF"/>
      </a:dk1>
      <a:lt1>
        <a:sysClr val="window" lastClr="FFFFFF"/>
      </a:lt1>
      <a:dk2>
        <a:srgbClr val="003F6F"/>
      </a:dk2>
      <a:lt2>
        <a:srgbClr val="50B2D6"/>
      </a:lt2>
      <a:accent1>
        <a:srgbClr val="CCD741"/>
      </a:accent1>
      <a:accent2>
        <a:srgbClr val="F9B61D"/>
      </a:accent2>
      <a:accent3>
        <a:srgbClr val="E87590"/>
      </a:accent3>
      <a:accent4>
        <a:srgbClr val="EE5F25"/>
      </a:accent4>
      <a:accent5>
        <a:srgbClr val="805FA8"/>
      </a:accent5>
      <a:accent6>
        <a:srgbClr val="F38B23"/>
      </a:accent6>
      <a:hlink>
        <a:srgbClr val="59AEDB"/>
      </a:hlink>
      <a:folHlink>
        <a:srgbClr val="50B2D6"/>
      </a:folHlink>
    </a:clrScheme>
    <a:fontScheme name="BEUC FONT">
      <a:majorFont>
        <a:latin typeface="Bahnschrift SemiBold"/>
        <a:ea typeface=""/>
        <a:cs typeface=""/>
      </a:majorFont>
      <a:minorFont>
        <a:latin typeface="Bahnschrif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2019.potx" id="{24EECCD9-DBD3-4891-A0B7-5CA8762A51D4}" vid="{C490EF1B-D730-43C6-9B8B-A4966B1836D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c780c7-e6aa-48c6-a571-78954b2467e8" xsi:nil="true"/>
    <lcf76f155ced4ddcb4097134ff3c332f xmlns="9e14aa68-602b-455d-8d10-ceda2d4d4c7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A103F656535D49959249C4F3B1308A" ma:contentTypeVersion="17" ma:contentTypeDescription="Crée un document." ma:contentTypeScope="" ma:versionID="a520ab15ab2b2e0188bf30afbb614f04">
  <xsd:schema xmlns:xsd="http://www.w3.org/2001/XMLSchema" xmlns:xs="http://www.w3.org/2001/XMLSchema" xmlns:p="http://schemas.microsoft.com/office/2006/metadata/properties" xmlns:ns2="9e14aa68-602b-455d-8d10-ceda2d4d4c74" xmlns:ns3="87c780c7-e6aa-48c6-a571-78954b2467e8" targetNamespace="http://schemas.microsoft.com/office/2006/metadata/properties" ma:root="true" ma:fieldsID="44b557b305d3b7bbcc0dfa1c1c3bf4ea" ns2:_="" ns3:_="">
    <xsd:import namespace="9e14aa68-602b-455d-8d10-ceda2d4d4c74"/>
    <xsd:import namespace="87c780c7-e6aa-48c6-a571-78954b246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aa68-602b-455d-8d10-ceda2d4d4c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1cead506-e50e-4b36-bce0-71f6a127c6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780c7-e6aa-48c6-a571-78954b2467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ee745a-7e93-44a5-b28c-e00deb25f796}" ma:internalName="TaxCatchAll" ma:showField="CatchAllData" ma:web="87c780c7-e6aa-48c6-a571-78954b246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56C39-CC48-4B3A-A322-C7E55667DEEF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e14aa68-602b-455d-8d10-ceda2d4d4c74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87c780c7-e6aa-48c6-a571-78954b2467e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389F75F-92BB-41AC-98EC-F3FA7A2B0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19469-E016-4BD3-B2E9-C032C8FBE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14aa68-602b-455d-8d10-ceda2d4d4c74"/>
    <ds:schemaRef ds:uri="87c780c7-e6aa-48c6-a571-78954b246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701</Words>
  <Application>Microsoft Office PowerPoint</Application>
  <PresentationFormat>Widescreen</PresentationFormat>
  <Paragraphs>111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Bahnschrift SemiBold</vt:lpstr>
      <vt:lpstr>Calibri</vt:lpstr>
      <vt:lpstr>Verdana</vt:lpstr>
      <vt:lpstr>Wingdings</vt:lpstr>
      <vt:lpstr>1_Office Theme</vt:lpstr>
      <vt:lpstr>2_Office Theme</vt:lpstr>
      <vt:lpstr>4_Office Theme</vt:lpstr>
      <vt:lpstr>PowerPoint Presentation</vt:lpstr>
      <vt:lpstr>BEUC is proud of its members</vt:lpstr>
      <vt:lpstr>FOP LABELS are only one part of the solution</vt:lpstr>
      <vt:lpstr>Front-of-pack Nutritional Labelling in the EU today</vt:lpstr>
      <vt:lpstr>Background on FOPNL in the EU cont’d</vt:lpstr>
      <vt:lpstr>What should a FOPNL look like for consumers?</vt:lpstr>
      <vt:lpstr> NUTRI-SCORE TICKS ALL THE BOXES</vt:lpstr>
      <vt:lpstr>FOPNL and dietary Recommendations</vt:lpstr>
      <vt:lpstr>FOPNL and dietary Recommendations: Ultra-Processed Foods</vt:lpstr>
      <vt:lpstr>  CONCLUDING REMARKS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CALVERT (BEUC)</dc:creator>
  <cp:lastModifiedBy>Emma CALVERT (BEUC)</cp:lastModifiedBy>
  <cp:revision>1</cp:revision>
  <dcterms:created xsi:type="dcterms:W3CDTF">2022-11-22T10:22:07Z</dcterms:created>
  <dcterms:modified xsi:type="dcterms:W3CDTF">2022-11-29T11:28:17Z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0x01010079A103F656535D49959249C4F3B1308A</vt:lpwstr>
  </property>
  <property fmtid="{D5CDD505-2E9C-101B-9397-08002B2CF9AE}" pid="3" name="MediaServiceImageTags">
    <vt:lpwstr/>
  </property>
</Properties>
</file>