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85" r:id="rId3"/>
  </p:sldMasterIdLst>
  <p:notesMasterIdLst>
    <p:notesMasterId r:id="rId33"/>
  </p:notesMasterIdLst>
  <p:sldIdLst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7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DB708AE-67C4-4FC6-AC04-0F63ADA2A0EC}">
          <p14:sldIdLst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7"/>
          </p14:sldIdLst>
        </p14:section>
        <p14:section name="BackUp" id="{13EC1ABC-5BA5-48AA-BE52-0CE44D56262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eczorek, Sarah Alexandra Dr.rer.nat." initials="WSAD" lastIdx="28" clrIdx="0">
    <p:extLst>
      <p:ext uri="{19B8F6BF-5375-455C-9EA6-DF929625EA0E}">
        <p15:presenceInfo xmlns:p15="http://schemas.microsoft.com/office/powerpoint/2012/main" userId="S-1-5-21-220523388-602609370-1801674531-2602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1F497D"/>
    <a:srgbClr val="FF33CC"/>
    <a:srgbClr val="0099FF"/>
    <a:srgbClr val="4D4D4D"/>
    <a:srgbClr val="33CC33"/>
    <a:srgbClr val="FF00FF"/>
    <a:srgbClr val="00FF00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6" autoAdjust="0"/>
    <p:restoredTop sz="92743" autoAdjust="0"/>
  </p:normalViewPr>
  <p:slideViewPr>
    <p:cSldViewPr>
      <p:cViewPr varScale="1">
        <p:scale>
          <a:sx n="63" d="100"/>
          <a:sy n="63" d="100"/>
        </p:scale>
        <p:origin x="716" y="32"/>
      </p:cViewPr>
      <p:guideLst>
        <p:guide orient="horz" pos="24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ike\Desktop\B&#252;ro\Artikel\DANK%20aktuell\Kinderwerbestudie\Fotos%20&amp;%20Grafiken\Grafike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6262498275017E-2"/>
          <c:y val="1.7121184970399547E-2"/>
          <c:w val="0.91887647250693127"/>
          <c:h val="0.84185372527966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1999</c:v>
                </c:pt>
              </c:strCache>
            </c:strRef>
          </c:tx>
          <c:spPr>
            <a:solidFill>
              <a:srgbClr val="0099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Hochverabeitet</c:v>
                </c:pt>
                <c:pt idx="1">
                  <c:v>Kaum verarbeitet</c:v>
                </c:pt>
                <c:pt idx="2">
                  <c:v>Fertigmahlzeiten</c:v>
                </c:pt>
                <c:pt idx="3">
                  <c:v>Zuckerhalt Getränke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61.4</c:v>
                </c:pt>
                <c:pt idx="1">
                  <c:v>28.8</c:v>
                </c:pt>
                <c:pt idx="2">
                  <c:v>2.2000000000000002</c:v>
                </c:pt>
                <c:pt idx="3">
                  <c:v>10.8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9C-4EE6-A610-9C5C1783FBA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33CC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Hochverabeitet</c:v>
                </c:pt>
                <c:pt idx="1">
                  <c:v>Kaum verarbeitet</c:v>
                </c:pt>
                <c:pt idx="2">
                  <c:v>Fertigmahlzeiten</c:v>
                </c:pt>
                <c:pt idx="3">
                  <c:v>Zuckerhalt Getränke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67</c:v>
                </c:pt>
                <c:pt idx="1">
                  <c:v>23.5</c:v>
                </c:pt>
                <c:pt idx="2">
                  <c:v>21.2</c:v>
                </c:pt>
                <c:pt idx="3">
                  <c:v>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9C-4EE6-A610-9C5C1783F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25118688"/>
        <c:axId val="325119080"/>
      </c:barChart>
      <c:catAx>
        <c:axId val="32511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5119080"/>
        <c:crosses val="autoZero"/>
        <c:auto val="1"/>
        <c:lblAlgn val="ctr"/>
        <c:lblOffset val="100"/>
        <c:noMultiLvlLbl val="0"/>
      </c:catAx>
      <c:valAx>
        <c:axId val="325119080"/>
        <c:scaling>
          <c:orientation val="minMax"/>
          <c:max val="7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2511868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4431853821931727"/>
          <c:y val="5.9068955519872346E-2"/>
          <c:w val="0.24902742406945089"/>
          <c:h val="7.34405712696498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30954724409448E-2"/>
          <c:y val="2.8839934249511919E-2"/>
          <c:w val="0.9306273375984252"/>
          <c:h val="0.86795294857572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FF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E5E-4932-8910-3DC389754CBF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E5E-4932-8910-3DC389754CBF}"/>
              </c:ext>
            </c:extLst>
          </c:dPt>
          <c:dPt>
            <c:idx val="2"/>
            <c:invertIfNegative val="0"/>
            <c:bubble3D val="0"/>
            <c:spPr>
              <a:solidFill>
                <a:srgbClr val="33CC33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5E-4932-8910-3DC389754CBF}"/>
              </c:ext>
            </c:extLst>
          </c:dPt>
          <c:cat>
            <c:strRef>
              <c:f>Tabelle1!$A$2:$A$4</c:f>
              <c:strCache>
                <c:ptCount val="3"/>
                <c:pt idx="0">
                  <c:v>Keine</c:v>
                </c:pt>
                <c:pt idx="1">
                  <c:v>Freiwillig</c:v>
                </c:pt>
                <c:pt idx="2">
                  <c:v>Verpflichtend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13.9</c:v>
                </c:pt>
                <c:pt idx="1">
                  <c:v>1.7</c:v>
                </c:pt>
                <c:pt idx="2">
                  <c:v>-8.9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5E-4932-8910-3DC389754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overlap val="-27"/>
        <c:axId val="325120256"/>
        <c:axId val="325121040"/>
      </c:barChart>
      <c:catAx>
        <c:axId val="325120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5121040"/>
        <c:crosses val="autoZero"/>
        <c:auto val="1"/>
        <c:lblAlgn val="ctr"/>
        <c:lblOffset val="100"/>
        <c:noMultiLvlLbl val="0"/>
      </c:catAx>
      <c:valAx>
        <c:axId val="325121040"/>
        <c:scaling>
          <c:orientation val="minMax"/>
          <c:max val="15"/>
          <c:min val="-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de-DE"/>
          </a:p>
        </c:txPr>
        <c:crossAx val="32512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 dirty="0"/>
              <a:t>Von Kindern gesehene</a:t>
            </a:r>
            <a:r>
              <a:rPr lang="de-DE" b="1" baseline="0" dirty="0"/>
              <a:t> Lebensmittelwerbung </a:t>
            </a:r>
            <a:br>
              <a:rPr lang="de-DE" b="1" baseline="0" dirty="0"/>
            </a:br>
            <a:r>
              <a:rPr lang="de-DE" b="1" baseline="0" dirty="0"/>
              <a:t>in TV und Internet</a:t>
            </a:r>
            <a:endParaRPr lang="de-DE" b="1" dirty="0"/>
          </a:p>
        </c:rich>
      </c:tx>
      <c:layout>
        <c:manualLayout>
          <c:xMode val="edge"/>
          <c:yMode val="edge"/>
          <c:x val="0.1232337594937415"/>
          <c:y val="5.73211740432136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29536141071068622"/>
          <c:y val="0.21777814305230458"/>
          <c:w val="0.41360890923471566"/>
          <c:h val="0.61713281152792832"/>
        </c:manualLayout>
      </c:layout>
      <c:pieChart>
        <c:varyColors val="1"/>
        <c:ser>
          <c:idx val="0"/>
          <c:order val="0"/>
          <c:spPr>
            <a:solidFill>
              <a:srgbClr val="00B050"/>
            </a:solidFill>
            <a:ln w="8890">
              <a:solidFill>
                <a:schemeClr val="tx1"/>
              </a:solidFill>
            </a:ln>
          </c:spPr>
          <c:explosion val="4"/>
          <c:dPt>
            <c:idx val="0"/>
            <c:bubble3D val="0"/>
            <c:spPr>
              <a:solidFill>
                <a:srgbClr val="FF0000"/>
              </a:solidFill>
              <a:ln w="889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A3A-4416-A8A2-02C2C786F1FE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889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A3A-4416-A8A2-02C2C786F1FE}"/>
              </c:ext>
            </c:extLst>
          </c:dPt>
          <c:dLbls>
            <c:dLbl>
              <c:idx val="0"/>
              <c:layout>
                <c:manualLayout>
                  <c:x val="-0.10362685914260727"/>
                  <c:y val="-0.179550889472149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A3A-4416-A8A2-02C2C786F1F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Tabelle1!$A$4:$A$5</c:f>
              <c:strCache>
                <c:ptCount val="2"/>
                <c:pt idx="0">
                  <c:v>Für ungesunde Produkte</c:v>
                </c:pt>
                <c:pt idx="1">
                  <c:v>Für gesunde Produkte</c:v>
                </c:pt>
              </c:strCache>
            </c:strRef>
          </c:cat>
          <c:val>
            <c:numRef>
              <c:f>Tabelle1!$B$4:$B$5</c:f>
              <c:numCache>
                <c:formatCode>0%</c:formatCode>
                <c:ptCount val="2"/>
                <c:pt idx="0">
                  <c:v>0.92</c:v>
                </c:pt>
                <c:pt idx="1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A3A-4416-A8A2-02C2C786F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869770882143113"/>
          <c:y val="0.8766837640297831"/>
          <c:w val="0.44260458235713773"/>
          <c:h val="5.09105818677998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C9468F-25CF-4E9D-A5B1-D0B5E8A90606}" type="doc">
      <dgm:prSet loTypeId="urn:microsoft.com/office/officeart/2005/8/layout/process4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40108927-36E1-4B79-A556-04AD5C99A40B}">
      <dgm:prSet phldrT="[Text]"/>
      <dgm:spPr/>
      <dgm:t>
        <a:bodyPr/>
        <a:lstStyle/>
        <a:p>
          <a:r>
            <a:rPr lang="de-DE" dirty="0" smtClean="0"/>
            <a:t>Identifikation aller „Kinderlebensmittel“ der führenden Lebensmittelunternehmen</a:t>
          </a:r>
        </a:p>
      </dgm:t>
    </dgm:pt>
    <dgm:pt modelId="{D116C6EB-4717-4D36-AD8D-12DFE9A23742}" type="parTrans" cxnId="{18A717A2-5E88-47A2-8561-4B13DE2AA591}">
      <dgm:prSet/>
      <dgm:spPr/>
      <dgm:t>
        <a:bodyPr/>
        <a:lstStyle/>
        <a:p>
          <a:endParaRPr lang="de-DE"/>
        </a:p>
      </dgm:t>
    </dgm:pt>
    <dgm:pt modelId="{F4DF9C2D-2B1B-4168-9B68-6837CA43FB6D}" type="sibTrans" cxnId="{18A717A2-5E88-47A2-8561-4B13DE2AA591}">
      <dgm:prSet/>
      <dgm:spPr/>
      <dgm:t>
        <a:bodyPr/>
        <a:lstStyle/>
        <a:p>
          <a:endParaRPr lang="de-DE"/>
        </a:p>
      </dgm:t>
    </dgm:pt>
    <dgm:pt modelId="{C53C5C81-6CB4-4207-9509-FDDCB038746C}">
      <dgm:prSet phldrT="[Text]"/>
      <dgm:spPr/>
      <dgm:t>
        <a:bodyPr/>
        <a:lstStyle/>
        <a:p>
          <a:r>
            <a:rPr lang="de-DE" dirty="0" smtClean="0"/>
            <a:t>Abgleich mit Nährwert-Empfehlungen der WHO Europa für Kinderlebensmittel</a:t>
          </a:r>
          <a:endParaRPr lang="de-DE" dirty="0"/>
        </a:p>
      </dgm:t>
    </dgm:pt>
    <dgm:pt modelId="{A269EAC5-AB84-4DE9-8F8E-2BFA727CB3E8}" type="parTrans" cxnId="{FE6D6414-A4B0-4193-A757-47317676BBFB}">
      <dgm:prSet/>
      <dgm:spPr/>
      <dgm:t>
        <a:bodyPr/>
        <a:lstStyle/>
        <a:p>
          <a:endParaRPr lang="de-DE"/>
        </a:p>
      </dgm:t>
    </dgm:pt>
    <dgm:pt modelId="{75DAA15C-C217-4BF3-93EA-B094845A3009}" type="sibTrans" cxnId="{FE6D6414-A4B0-4193-A757-47317676BBFB}">
      <dgm:prSet/>
      <dgm:spPr/>
      <dgm:t>
        <a:bodyPr/>
        <a:lstStyle/>
        <a:p>
          <a:endParaRPr lang="de-DE"/>
        </a:p>
      </dgm:t>
    </dgm:pt>
    <dgm:pt modelId="{110E75DC-291D-467B-99A2-FECEC1F6D14E}" type="pres">
      <dgm:prSet presAssocID="{83C9468F-25CF-4E9D-A5B1-D0B5E8A906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5474AAE-C250-421D-857E-65DBBF340B85}" type="pres">
      <dgm:prSet presAssocID="{C53C5C81-6CB4-4207-9509-FDDCB038746C}" presName="boxAndChildren" presStyleCnt="0"/>
      <dgm:spPr/>
    </dgm:pt>
    <dgm:pt modelId="{5DF00E75-49FB-46DF-808F-ECFE1F6BAB6F}" type="pres">
      <dgm:prSet presAssocID="{C53C5C81-6CB4-4207-9509-FDDCB038746C}" presName="parentTextBox" presStyleLbl="node1" presStyleIdx="0" presStyleCnt="2"/>
      <dgm:spPr/>
      <dgm:t>
        <a:bodyPr/>
        <a:lstStyle/>
        <a:p>
          <a:endParaRPr lang="de-DE"/>
        </a:p>
      </dgm:t>
    </dgm:pt>
    <dgm:pt modelId="{A669E57E-6C43-48EF-9CFB-0CA804A3BC37}" type="pres">
      <dgm:prSet presAssocID="{F4DF9C2D-2B1B-4168-9B68-6837CA43FB6D}" presName="sp" presStyleCnt="0"/>
      <dgm:spPr/>
    </dgm:pt>
    <dgm:pt modelId="{84C8EB05-EEE2-4A7D-99EE-693B9F0D1C7A}" type="pres">
      <dgm:prSet presAssocID="{40108927-36E1-4B79-A556-04AD5C99A40B}" presName="arrowAndChildren" presStyleCnt="0"/>
      <dgm:spPr/>
    </dgm:pt>
    <dgm:pt modelId="{2415F1A7-14DF-4910-B517-E819B89B4B5A}" type="pres">
      <dgm:prSet presAssocID="{40108927-36E1-4B79-A556-04AD5C99A40B}" presName="parentTextArrow" presStyleLbl="node1" presStyleIdx="1" presStyleCnt="2"/>
      <dgm:spPr/>
      <dgm:t>
        <a:bodyPr/>
        <a:lstStyle/>
        <a:p>
          <a:endParaRPr lang="de-DE"/>
        </a:p>
      </dgm:t>
    </dgm:pt>
  </dgm:ptLst>
  <dgm:cxnLst>
    <dgm:cxn modelId="{19D1A176-D0B0-49AC-A76F-8E63422B7909}" type="presOf" srcId="{83C9468F-25CF-4E9D-A5B1-D0B5E8A90606}" destId="{110E75DC-291D-467B-99A2-FECEC1F6D14E}" srcOrd="0" destOrd="0" presId="urn:microsoft.com/office/officeart/2005/8/layout/process4"/>
    <dgm:cxn modelId="{741237EE-4E0B-449F-BCF6-758C318D1A7D}" type="presOf" srcId="{40108927-36E1-4B79-A556-04AD5C99A40B}" destId="{2415F1A7-14DF-4910-B517-E819B89B4B5A}" srcOrd="0" destOrd="0" presId="urn:microsoft.com/office/officeart/2005/8/layout/process4"/>
    <dgm:cxn modelId="{18A717A2-5E88-47A2-8561-4B13DE2AA591}" srcId="{83C9468F-25CF-4E9D-A5B1-D0B5E8A90606}" destId="{40108927-36E1-4B79-A556-04AD5C99A40B}" srcOrd="0" destOrd="0" parTransId="{D116C6EB-4717-4D36-AD8D-12DFE9A23742}" sibTransId="{F4DF9C2D-2B1B-4168-9B68-6837CA43FB6D}"/>
    <dgm:cxn modelId="{FE6D6414-A4B0-4193-A757-47317676BBFB}" srcId="{83C9468F-25CF-4E9D-A5B1-D0B5E8A90606}" destId="{C53C5C81-6CB4-4207-9509-FDDCB038746C}" srcOrd="1" destOrd="0" parTransId="{A269EAC5-AB84-4DE9-8F8E-2BFA727CB3E8}" sibTransId="{75DAA15C-C217-4BF3-93EA-B094845A3009}"/>
    <dgm:cxn modelId="{B90DE021-E17B-4CD2-AEA1-89304C17E77D}" type="presOf" srcId="{C53C5C81-6CB4-4207-9509-FDDCB038746C}" destId="{5DF00E75-49FB-46DF-808F-ECFE1F6BAB6F}" srcOrd="0" destOrd="0" presId="urn:microsoft.com/office/officeart/2005/8/layout/process4"/>
    <dgm:cxn modelId="{C1215B79-CA02-4B11-9A92-41858516116D}" type="presParOf" srcId="{110E75DC-291D-467B-99A2-FECEC1F6D14E}" destId="{C5474AAE-C250-421D-857E-65DBBF340B85}" srcOrd="0" destOrd="0" presId="urn:microsoft.com/office/officeart/2005/8/layout/process4"/>
    <dgm:cxn modelId="{35F48C65-0125-4109-8F9F-5F9629D458C4}" type="presParOf" srcId="{C5474AAE-C250-421D-857E-65DBBF340B85}" destId="{5DF00E75-49FB-46DF-808F-ECFE1F6BAB6F}" srcOrd="0" destOrd="0" presId="urn:microsoft.com/office/officeart/2005/8/layout/process4"/>
    <dgm:cxn modelId="{967C55B4-DDA9-4CB5-BF41-D9124B1D5516}" type="presParOf" srcId="{110E75DC-291D-467B-99A2-FECEC1F6D14E}" destId="{A669E57E-6C43-48EF-9CFB-0CA804A3BC37}" srcOrd="1" destOrd="0" presId="urn:microsoft.com/office/officeart/2005/8/layout/process4"/>
    <dgm:cxn modelId="{BB1F29E3-FFF5-49C8-952E-FE8D7A9048B0}" type="presParOf" srcId="{110E75DC-291D-467B-99A2-FECEC1F6D14E}" destId="{84C8EB05-EEE2-4A7D-99EE-693B9F0D1C7A}" srcOrd="2" destOrd="0" presId="urn:microsoft.com/office/officeart/2005/8/layout/process4"/>
    <dgm:cxn modelId="{F93D991C-B8DB-4B0D-9FD8-B17877DBC566}" type="presParOf" srcId="{84C8EB05-EEE2-4A7D-99EE-693B9F0D1C7A}" destId="{2415F1A7-14DF-4910-B517-E819B89B4B5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00E75-49FB-46DF-808F-ECFE1F6BAB6F}">
      <dsp:nvSpPr>
        <dsp:cNvPr id="0" name=""/>
        <dsp:cNvSpPr/>
      </dsp:nvSpPr>
      <dsp:spPr>
        <a:xfrm>
          <a:off x="0" y="2757399"/>
          <a:ext cx="7791450" cy="18091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Abgleich mit Nährwert-Empfehlungen der WHO Europa für Kinderlebensmittel</a:t>
          </a:r>
          <a:endParaRPr lang="de-DE" sz="3300" kern="1200" dirty="0"/>
        </a:p>
      </dsp:txBody>
      <dsp:txXfrm>
        <a:off x="0" y="2757399"/>
        <a:ext cx="7791450" cy="1809152"/>
      </dsp:txXfrm>
    </dsp:sp>
    <dsp:sp modelId="{2415F1A7-14DF-4910-B517-E819B89B4B5A}">
      <dsp:nvSpPr>
        <dsp:cNvPr id="0" name=""/>
        <dsp:cNvSpPr/>
      </dsp:nvSpPr>
      <dsp:spPr>
        <a:xfrm rot="10800000">
          <a:off x="0" y="2060"/>
          <a:ext cx="7791450" cy="2782477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Identifikation aller „Kinderlebensmittel“ der führenden Lebensmittelunternehmen</a:t>
          </a:r>
        </a:p>
      </dsp:txBody>
      <dsp:txXfrm rot="10800000">
        <a:off x="0" y="2060"/>
        <a:ext cx="7791450" cy="1807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D8A62-8D5C-4AEF-BBD1-365D16BFE99C}" type="datetimeFigureOut">
              <a:rPr lang="de-DE" smtClean="0"/>
              <a:t>25.08.2021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61B6C-71E3-4AD6-B8AF-B02E728CB3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05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61B6C-71E3-4AD6-B8AF-B02E728CB3A8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85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61B6C-71E3-4AD6-B8AF-B02E728CB3A8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80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890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F16505E-8B66-4023-8AE2-974876108D17}" type="slidenum">
              <a:rPr lang="de-DE" altLang="de-DE" smtClean="0">
                <a:solidFill>
                  <a:prstClr val="black"/>
                </a:solidFill>
              </a:rPr>
              <a:pPr/>
              <a:t>16</a:t>
            </a:fld>
            <a:endParaRPr lang="de-DE" altLang="de-DE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46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911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98D314-CFF6-469B-8239-D37ABDDAD9C7}" type="slidenum">
              <a:rPr lang="de-DE" altLang="de-DE" smtClean="0">
                <a:solidFill>
                  <a:srgbClr val="000000"/>
                </a:solidFill>
              </a:rPr>
              <a:pPr/>
              <a:t>17</a:t>
            </a:fld>
            <a:endParaRPr lang="de-DE" alt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33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21" Type="http://schemas.openxmlformats.org/officeDocument/2006/relationships/image" Target="../media/image24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jpeg"/><Relationship Id="rId16" Type="http://schemas.openxmlformats.org/officeDocument/2006/relationships/image" Target="../media/image19.tiff"/><Relationship Id="rId20" Type="http://schemas.openxmlformats.org/officeDocument/2006/relationships/image" Target="../media/image2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tiff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10" Type="http://schemas.openxmlformats.org/officeDocument/2006/relationships/image" Target="../media/image13.pn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g"/><Relationship Id="rId22" Type="http://schemas.openxmlformats.org/officeDocument/2006/relationships/image" Target="../media/image25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16378" y="3108327"/>
            <a:ext cx="11323865" cy="1994354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News Gothic MT" panose="020B0503020103020203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4" name="Picture 6" descr="foodwatch-logo mit claim cmyk_21cm 300dp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964" y="700995"/>
            <a:ext cx="7490072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 userDrawn="1"/>
        </p:nvSpPr>
        <p:spPr>
          <a:xfrm>
            <a:off x="10706100" y="190500"/>
            <a:ext cx="1457325" cy="390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15925" y="5314950"/>
            <a:ext cx="11323638" cy="1047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latin typeface="News Gothic MT" panose="020B0503020103020203" pitchFamily="34" charset="0"/>
              </a:defRPr>
            </a:lvl1pPr>
          </a:lstStyle>
          <a:p>
            <a:pPr lvl="0"/>
            <a:r>
              <a:rPr lang="de-DE" dirty="0" smtClean="0"/>
              <a:t>Untertitel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390132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8213" y="479426"/>
            <a:ext cx="11323865" cy="753382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News Gothic MT" panose="020B0503020103020203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407988" y="1300162"/>
            <a:ext cx="5351789" cy="540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9971" y="1300161"/>
            <a:ext cx="5482107" cy="540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73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genübe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8213" y="1275807"/>
            <a:ext cx="5602063" cy="8239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latin typeface="News Gothic MT" panose="020B0503020103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08214" y="2269400"/>
            <a:ext cx="5589362" cy="4433058"/>
          </a:xfrm>
          <a:prstGeom prst="rect">
            <a:avLst/>
          </a:prstGeom>
        </p:spPr>
        <p:txBody>
          <a:bodyPr/>
          <a:lstStyle>
            <a:lvl1pPr>
              <a:lnSpc>
                <a:spcPts val="3200"/>
              </a:lnSpc>
              <a:defRPr>
                <a:latin typeface="News Gothic MT" panose="020B0503020103020203" pitchFamily="34" charset="0"/>
              </a:defRPr>
            </a:lvl1pPr>
            <a:lvl2pPr>
              <a:lnSpc>
                <a:spcPts val="3200"/>
              </a:lnSpc>
              <a:defRPr>
                <a:latin typeface="News Gothic MT" panose="020B0503020103020203" pitchFamily="34" charset="0"/>
              </a:defRPr>
            </a:lvl2pPr>
            <a:lvl3pPr>
              <a:lnSpc>
                <a:spcPts val="3200"/>
              </a:lnSpc>
              <a:defRPr>
                <a:latin typeface="News Gothic MT" panose="020B0503020103020203" pitchFamily="34" charset="0"/>
              </a:defRPr>
            </a:lvl3pPr>
            <a:lvl4pPr>
              <a:lnSpc>
                <a:spcPts val="3200"/>
              </a:lnSpc>
              <a:defRPr>
                <a:latin typeface="News Gothic MT" panose="020B0503020103020203" pitchFamily="34" charset="0"/>
              </a:defRPr>
            </a:lvl4pPr>
            <a:lvl5pPr>
              <a:lnSpc>
                <a:spcPts val="3200"/>
              </a:lnSpc>
              <a:defRPr>
                <a:latin typeface="News Gothic MT" panose="020B0503020103020203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84900" y="1275807"/>
            <a:ext cx="5547177" cy="8239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latin typeface="News Gothic MT" panose="020B0503020103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199" y="2269400"/>
            <a:ext cx="5559877" cy="4433057"/>
          </a:xfrm>
          <a:prstGeom prst="rect">
            <a:avLst/>
          </a:prstGeom>
        </p:spPr>
        <p:txBody>
          <a:bodyPr/>
          <a:lstStyle>
            <a:lvl1pPr>
              <a:lnSpc>
                <a:spcPts val="3200"/>
              </a:lnSpc>
              <a:defRPr>
                <a:latin typeface="News Gothic MT" panose="020B0503020103020203" pitchFamily="34" charset="0"/>
              </a:defRPr>
            </a:lvl1pPr>
            <a:lvl2pPr>
              <a:lnSpc>
                <a:spcPts val="3200"/>
              </a:lnSpc>
              <a:defRPr>
                <a:latin typeface="News Gothic MT" panose="020B0503020103020203" pitchFamily="34" charset="0"/>
              </a:defRPr>
            </a:lvl2pPr>
            <a:lvl3pPr>
              <a:lnSpc>
                <a:spcPts val="3200"/>
              </a:lnSpc>
              <a:defRPr>
                <a:latin typeface="News Gothic MT" panose="020B0503020103020203" pitchFamily="34" charset="0"/>
              </a:defRPr>
            </a:lvl3pPr>
            <a:lvl4pPr>
              <a:lnSpc>
                <a:spcPts val="3200"/>
              </a:lnSpc>
              <a:defRPr>
                <a:latin typeface="News Gothic MT" panose="020B0503020103020203" pitchFamily="34" charset="0"/>
              </a:defRPr>
            </a:lvl4pPr>
            <a:lvl5pPr>
              <a:lnSpc>
                <a:spcPts val="3200"/>
              </a:lnSpc>
              <a:defRPr>
                <a:latin typeface="News Gothic MT" panose="020B0503020103020203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08213" y="479426"/>
            <a:ext cx="11323865" cy="753382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News Gothic MT" panose="020B0503020103020203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107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 und 1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08213" y="488951"/>
            <a:ext cx="11323865" cy="753382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News Gothic MT" panose="020B0503020103020203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408213" y="1275807"/>
            <a:ext cx="5602063" cy="8239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latin typeface="News Gothic MT" panose="020B0503020103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408214" y="2269400"/>
            <a:ext cx="5589362" cy="4433058"/>
          </a:xfrm>
          <a:prstGeom prst="rect">
            <a:avLst/>
          </a:prstGeom>
        </p:spPr>
        <p:txBody>
          <a:bodyPr/>
          <a:lstStyle>
            <a:lvl1pPr>
              <a:lnSpc>
                <a:spcPts val="3200"/>
              </a:lnSpc>
              <a:defRPr>
                <a:latin typeface="News Gothic MT" panose="020B0503020103020203" pitchFamily="34" charset="0"/>
              </a:defRPr>
            </a:lvl1pPr>
            <a:lvl2pPr>
              <a:lnSpc>
                <a:spcPts val="3200"/>
              </a:lnSpc>
              <a:defRPr>
                <a:latin typeface="News Gothic MT" panose="020B0503020103020203" pitchFamily="34" charset="0"/>
              </a:defRPr>
            </a:lvl2pPr>
            <a:lvl3pPr>
              <a:lnSpc>
                <a:spcPts val="3200"/>
              </a:lnSpc>
              <a:defRPr>
                <a:latin typeface="News Gothic MT" panose="020B0503020103020203" pitchFamily="34" charset="0"/>
              </a:defRPr>
            </a:lvl3pPr>
            <a:lvl4pPr>
              <a:lnSpc>
                <a:spcPts val="3200"/>
              </a:lnSpc>
              <a:defRPr>
                <a:latin typeface="News Gothic MT" panose="020B0503020103020203" pitchFamily="34" charset="0"/>
              </a:defRPr>
            </a:lvl4pPr>
            <a:lvl5pPr>
              <a:lnSpc>
                <a:spcPts val="3200"/>
              </a:lnSpc>
              <a:defRPr>
                <a:latin typeface="News Gothic MT" panose="020B0503020103020203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380289" y="1275806"/>
            <a:ext cx="5351789" cy="542665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2035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links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08213" y="488951"/>
            <a:ext cx="11323865" cy="753382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News Gothic MT" panose="020B0503020103020203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0"/>
          </p:nvPr>
        </p:nvSpPr>
        <p:spPr>
          <a:xfrm>
            <a:off x="408214" y="1275807"/>
            <a:ext cx="5545652" cy="259222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2"/>
          </p:nvPr>
        </p:nvSpPr>
        <p:spPr>
          <a:xfrm>
            <a:off x="408214" y="4090987"/>
            <a:ext cx="5545652" cy="261146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84900" y="1275807"/>
            <a:ext cx="5547177" cy="8239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latin typeface="News Gothic MT" panose="020B0503020103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5"/>
          <p:cNvSpPr>
            <a:spLocks noGrp="1"/>
          </p:cNvSpPr>
          <p:nvPr>
            <p:ph sz="quarter" idx="4"/>
          </p:nvPr>
        </p:nvSpPr>
        <p:spPr>
          <a:xfrm>
            <a:off x="6172199" y="2269400"/>
            <a:ext cx="5559877" cy="4433057"/>
          </a:xfrm>
          <a:prstGeom prst="rect">
            <a:avLst/>
          </a:prstGeom>
        </p:spPr>
        <p:txBody>
          <a:bodyPr/>
          <a:lstStyle>
            <a:lvl1pPr>
              <a:lnSpc>
                <a:spcPts val="3200"/>
              </a:lnSpc>
              <a:defRPr>
                <a:latin typeface="News Gothic MT" panose="020B0503020103020203" pitchFamily="34" charset="0"/>
              </a:defRPr>
            </a:lvl1pPr>
            <a:lvl2pPr>
              <a:lnSpc>
                <a:spcPts val="3200"/>
              </a:lnSpc>
              <a:defRPr>
                <a:latin typeface="News Gothic MT" panose="020B0503020103020203" pitchFamily="34" charset="0"/>
              </a:defRPr>
            </a:lvl2pPr>
            <a:lvl3pPr>
              <a:lnSpc>
                <a:spcPts val="3200"/>
              </a:lnSpc>
              <a:defRPr>
                <a:latin typeface="News Gothic MT" panose="020B0503020103020203" pitchFamily="34" charset="0"/>
              </a:defRPr>
            </a:lvl3pPr>
            <a:lvl4pPr>
              <a:lnSpc>
                <a:spcPts val="3200"/>
              </a:lnSpc>
              <a:defRPr>
                <a:latin typeface="News Gothic MT" panose="020B0503020103020203" pitchFamily="34" charset="0"/>
              </a:defRPr>
            </a:lvl4pPr>
            <a:lvl5pPr>
              <a:lnSpc>
                <a:spcPts val="3200"/>
              </a:lnSpc>
              <a:defRPr>
                <a:latin typeface="News Gothic MT" panose="020B0503020103020203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4125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links und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08213" y="488951"/>
            <a:ext cx="11323865" cy="753382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News Gothic MT" panose="020B0503020103020203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0"/>
          </p:nvPr>
        </p:nvSpPr>
        <p:spPr>
          <a:xfrm>
            <a:off x="408213" y="1275806"/>
            <a:ext cx="5351789" cy="542665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84900" y="1275807"/>
            <a:ext cx="5547177" cy="8239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latin typeface="News Gothic MT" panose="020B0503020103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4"/>
          </p:nvPr>
        </p:nvSpPr>
        <p:spPr>
          <a:xfrm>
            <a:off x="6172199" y="2269400"/>
            <a:ext cx="5559877" cy="4433057"/>
          </a:xfrm>
          <a:prstGeom prst="rect">
            <a:avLst/>
          </a:prstGeom>
        </p:spPr>
        <p:txBody>
          <a:bodyPr/>
          <a:lstStyle>
            <a:lvl1pPr>
              <a:defRPr>
                <a:latin typeface="News Gothic MT" panose="020B0503020103020203" pitchFamily="34" charset="0"/>
              </a:defRPr>
            </a:lvl1pPr>
            <a:lvl2pPr>
              <a:defRPr>
                <a:latin typeface="News Gothic MT" panose="020B0503020103020203" pitchFamily="34" charset="0"/>
              </a:defRPr>
            </a:lvl2pPr>
            <a:lvl3pPr>
              <a:defRPr>
                <a:latin typeface="News Gothic MT" panose="020B0503020103020203" pitchFamily="34" charset="0"/>
              </a:defRPr>
            </a:lvl3pPr>
            <a:lvl4pPr>
              <a:defRPr>
                <a:latin typeface="News Gothic MT" panose="020B0503020103020203" pitchFamily="34" charset="0"/>
              </a:defRPr>
            </a:lvl4pPr>
            <a:lvl5pPr>
              <a:defRPr>
                <a:latin typeface="News Gothic MT" panose="020B0503020103020203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3494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 und 2 Bi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08213" y="488951"/>
            <a:ext cx="11323865" cy="753382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News Gothic MT" panose="020B0503020103020203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408213" y="1275807"/>
            <a:ext cx="5602063" cy="8239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latin typeface="News Gothic MT" panose="020B0503020103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408214" y="2269400"/>
            <a:ext cx="5589362" cy="4433058"/>
          </a:xfrm>
          <a:prstGeom prst="rect">
            <a:avLst/>
          </a:prstGeom>
        </p:spPr>
        <p:txBody>
          <a:bodyPr/>
          <a:lstStyle>
            <a:lvl1pPr>
              <a:lnSpc>
                <a:spcPts val="3200"/>
              </a:lnSpc>
              <a:defRPr>
                <a:latin typeface="News Gothic MT" panose="020B0503020103020203" pitchFamily="34" charset="0"/>
              </a:defRPr>
            </a:lvl1pPr>
            <a:lvl2pPr>
              <a:lnSpc>
                <a:spcPts val="3200"/>
              </a:lnSpc>
              <a:defRPr>
                <a:latin typeface="News Gothic MT" panose="020B0503020103020203" pitchFamily="34" charset="0"/>
              </a:defRPr>
            </a:lvl2pPr>
            <a:lvl3pPr>
              <a:lnSpc>
                <a:spcPts val="3200"/>
              </a:lnSpc>
              <a:defRPr>
                <a:latin typeface="News Gothic MT" panose="020B0503020103020203" pitchFamily="34" charset="0"/>
              </a:defRPr>
            </a:lvl3pPr>
            <a:lvl4pPr>
              <a:lnSpc>
                <a:spcPts val="3200"/>
              </a:lnSpc>
              <a:defRPr>
                <a:latin typeface="News Gothic MT" panose="020B0503020103020203" pitchFamily="34" charset="0"/>
              </a:defRPr>
            </a:lvl4pPr>
            <a:lvl5pPr>
              <a:lnSpc>
                <a:spcPts val="3200"/>
              </a:lnSpc>
              <a:defRPr>
                <a:latin typeface="News Gothic MT" panose="020B0503020103020203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23910" y="1275807"/>
            <a:ext cx="5508168" cy="259222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223911" y="4090988"/>
            <a:ext cx="5508167" cy="261147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59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 und 4 Bi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08213" y="479426"/>
            <a:ext cx="11323865" cy="753382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News Gothic MT" panose="020B0503020103020203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408213" y="1275807"/>
            <a:ext cx="5602063" cy="8239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latin typeface="News Gothic MT" panose="020B0503020103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408214" y="2269400"/>
            <a:ext cx="5589362" cy="4433058"/>
          </a:xfrm>
          <a:prstGeom prst="rect">
            <a:avLst/>
          </a:prstGeom>
        </p:spPr>
        <p:txBody>
          <a:bodyPr/>
          <a:lstStyle>
            <a:lvl1pPr>
              <a:lnSpc>
                <a:spcPts val="3200"/>
              </a:lnSpc>
              <a:defRPr>
                <a:latin typeface="News Gothic MT" panose="020B0503020103020203" pitchFamily="34" charset="0"/>
              </a:defRPr>
            </a:lvl1pPr>
            <a:lvl2pPr>
              <a:lnSpc>
                <a:spcPts val="3200"/>
              </a:lnSpc>
              <a:defRPr>
                <a:latin typeface="News Gothic MT" panose="020B0503020103020203" pitchFamily="34" charset="0"/>
              </a:defRPr>
            </a:lvl2pPr>
            <a:lvl3pPr>
              <a:lnSpc>
                <a:spcPts val="3200"/>
              </a:lnSpc>
              <a:defRPr>
                <a:latin typeface="News Gothic MT" panose="020B0503020103020203" pitchFamily="34" charset="0"/>
              </a:defRPr>
            </a:lvl3pPr>
            <a:lvl4pPr>
              <a:lnSpc>
                <a:spcPts val="3200"/>
              </a:lnSpc>
              <a:defRPr>
                <a:latin typeface="News Gothic MT" panose="020B0503020103020203" pitchFamily="34" charset="0"/>
              </a:defRPr>
            </a:lvl4pPr>
            <a:lvl5pPr>
              <a:lnSpc>
                <a:spcPts val="3200"/>
              </a:lnSpc>
              <a:defRPr>
                <a:latin typeface="News Gothic MT" panose="020B0503020103020203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97386" y="1275807"/>
            <a:ext cx="2592000" cy="259222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2"/>
          </p:nvPr>
        </p:nvSpPr>
        <p:spPr>
          <a:xfrm>
            <a:off x="9133567" y="1275807"/>
            <a:ext cx="2592000" cy="259222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297385" y="4110231"/>
            <a:ext cx="2592000" cy="259222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4"/>
          </p:nvPr>
        </p:nvSpPr>
        <p:spPr>
          <a:xfrm>
            <a:off x="9133568" y="4110230"/>
            <a:ext cx="2592000" cy="259222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678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apfel_aus_logo_214px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4825773" y="2176580"/>
            <a:ext cx="2540454" cy="2504840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408213" y="546101"/>
            <a:ext cx="11323865" cy="753382"/>
          </a:xfrm>
          <a:prstGeom prst="rect">
            <a:avLst/>
          </a:prstGeom>
        </p:spPr>
        <p:txBody>
          <a:bodyPr/>
          <a:lstStyle>
            <a:lvl1pPr algn="ctr">
              <a:defRPr sz="4000">
                <a:latin typeface="News Gothic MT" panose="020B0503020103020203" pitchFamily="34" charset="0"/>
              </a:defRPr>
            </a:lvl1pPr>
          </a:lstStyle>
          <a:p>
            <a:r>
              <a:rPr lang="de-DE" dirty="0" smtClean="0"/>
              <a:t>Abschlussfolie - Danksagung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1085850" y="2609850"/>
            <a:ext cx="3467100" cy="17335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latin typeface="News Gothic MT" panose="020B0503020103020203" pitchFamily="34" charset="0"/>
              </a:defRPr>
            </a:lvl1pPr>
          </a:lstStyle>
          <a:p>
            <a:endParaRPr lang="de-DE" sz="1600" dirty="0" smtClean="0">
              <a:latin typeface="News Gothic MT" panose="020B0503020103020203" pitchFamily="34" charset="0"/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8229600" y="2933700"/>
            <a:ext cx="2933700" cy="1219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latin typeface="News Gothic MT" panose="020B0503020103020203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6624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17" y="1"/>
            <a:ext cx="10972800" cy="7651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27051" y="908050"/>
            <a:ext cx="5384800" cy="5113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15051" y="908051"/>
            <a:ext cx="5384800" cy="2479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15051" y="3540126"/>
            <a:ext cx="5384800" cy="2481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30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ihandform 2"/>
          <p:cNvSpPr/>
          <p:nvPr userDrawn="1"/>
        </p:nvSpPr>
        <p:spPr>
          <a:xfrm>
            <a:off x="0" y="0"/>
            <a:ext cx="7927675" cy="6921215"/>
          </a:xfrm>
          <a:custGeom>
            <a:avLst/>
            <a:gdLst>
              <a:gd name="connsiteX0" fmla="*/ 7640934 w 7640934"/>
              <a:gd name="connsiteY0" fmla="*/ 476091 h 8517179"/>
              <a:gd name="connsiteX1" fmla="*/ 7233375 w 7640934"/>
              <a:gd name="connsiteY1" fmla="*/ 1186887 h 8517179"/>
              <a:gd name="connsiteX2" fmla="*/ 6778426 w 7640934"/>
              <a:gd name="connsiteY2" fmla="*/ 2096706 h 8517179"/>
              <a:gd name="connsiteX3" fmla="*/ 6389824 w 7640934"/>
              <a:gd name="connsiteY3" fmla="*/ 3072867 h 8517179"/>
              <a:gd name="connsiteX4" fmla="*/ 6020178 w 7640934"/>
              <a:gd name="connsiteY4" fmla="*/ 4219618 h 8517179"/>
              <a:gd name="connsiteX5" fmla="*/ 5754791 w 7640934"/>
              <a:gd name="connsiteY5" fmla="*/ 5318983 h 8517179"/>
              <a:gd name="connsiteX6" fmla="*/ 5574707 w 7640934"/>
              <a:gd name="connsiteY6" fmla="*/ 6513121 h 8517179"/>
              <a:gd name="connsiteX7" fmla="*/ 5517839 w 7640934"/>
              <a:gd name="connsiteY7" fmla="*/ 7252349 h 8517179"/>
              <a:gd name="connsiteX8" fmla="*/ 5489404 w 7640934"/>
              <a:gd name="connsiteY8" fmla="*/ 8114782 h 8517179"/>
              <a:gd name="connsiteX9" fmla="*/ 5641054 w 7640934"/>
              <a:gd name="connsiteY9" fmla="*/ 8503351 h 8517179"/>
              <a:gd name="connsiteX10" fmla="*/ 4693244 w 7640934"/>
              <a:gd name="connsiteY10" fmla="*/ 8437010 h 8517179"/>
              <a:gd name="connsiteX11" fmla="*/ 608181 w 7640934"/>
              <a:gd name="connsiteY11" fmla="*/ 8010532 h 8517179"/>
              <a:gd name="connsiteX12" fmla="*/ 304882 w 7640934"/>
              <a:gd name="connsiteY12" fmla="*/ 6342530 h 8517179"/>
              <a:gd name="connsiteX13" fmla="*/ 361751 w 7640934"/>
              <a:gd name="connsiteY13" fmla="*/ 428704 h 8517179"/>
              <a:gd name="connsiteX14" fmla="*/ 4844893 w 7640934"/>
              <a:gd name="connsiteY14" fmla="*/ 457136 h 8517179"/>
              <a:gd name="connsiteX15" fmla="*/ 7640934 w 7640934"/>
              <a:gd name="connsiteY15" fmla="*/ 476091 h 8517179"/>
              <a:gd name="connsiteX0" fmla="*/ 7640934 w 7640934"/>
              <a:gd name="connsiteY0" fmla="*/ 47387 h 8088475"/>
              <a:gd name="connsiteX1" fmla="*/ 7233375 w 7640934"/>
              <a:gd name="connsiteY1" fmla="*/ 758183 h 8088475"/>
              <a:gd name="connsiteX2" fmla="*/ 6778426 w 7640934"/>
              <a:gd name="connsiteY2" fmla="*/ 1668002 h 8088475"/>
              <a:gd name="connsiteX3" fmla="*/ 6389824 w 7640934"/>
              <a:gd name="connsiteY3" fmla="*/ 2644163 h 8088475"/>
              <a:gd name="connsiteX4" fmla="*/ 6020178 w 7640934"/>
              <a:gd name="connsiteY4" fmla="*/ 3790914 h 8088475"/>
              <a:gd name="connsiteX5" fmla="*/ 5754791 w 7640934"/>
              <a:gd name="connsiteY5" fmla="*/ 4890279 h 8088475"/>
              <a:gd name="connsiteX6" fmla="*/ 5574707 w 7640934"/>
              <a:gd name="connsiteY6" fmla="*/ 6084417 h 8088475"/>
              <a:gd name="connsiteX7" fmla="*/ 5517839 w 7640934"/>
              <a:gd name="connsiteY7" fmla="*/ 6823645 h 8088475"/>
              <a:gd name="connsiteX8" fmla="*/ 5489404 w 7640934"/>
              <a:gd name="connsiteY8" fmla="*/ 7686078 h 8088475"/>
              <a:gd name="connsiteX9" fmla="*/ 5641054 w 7640934"/>
              <a:gd name="connsiteY9" fmla="*/ 8074647 h 8088475"/>
              <a:gd name="connsiteX10" fmla="*/ 4693244 w 7640934"/>
              <a:gd name="connsiteY10" fmla="*/ 8008306 h 8088475"/>
              <a:gd name="connsiteX11" fmla="*/ 608181 w 7640934"/>
              <a:gd name="connsiteY11" fmla="*/ 7581828 h 8088475"/>
              <a:gd name="connsiteX12" fmla="*/ 304882 w 7640934"/>
              <a:gd name="connsiteY12" fmla="*/ 5913826 h 8088475"/>
              <a:gd name="connsiteX13" fmla="*/ 361751 w 7640934"/>
              <a:gd name="connsiteY13" fmla="*/ 0 h 8088475"/>
              <a:gd name="connsiteX14" fmla="*/ 4844893 w 7640934"/>
              <a:gd name="connsiteY14" fmla="*/ 28432 h 8088475"/>
              <a:gd name="connsiteX15" fmla="*/ 7640934 w 7640934"/>
              <a:gd name="connsiteY15" fmla="*/ 47387 h 8088475"/>
              <a:gd name="connsiteX0" fmla="*/ 7489468 w 7489468"/>
              <a:gd name="connsiteY0" fmla="*/ 309532 h 8088475"/>
              <a:gd name="connsiteX1" fmla="*/ 7233375 w 7489468"/>
              <a:gd name="connsiteY1" fmla="*/ 758183 h 8088475"/>
              <a:gd name="connsiteX2" fmla="*/ 6778426 w 7489468"/>
              <a:gd name="connsiteY2" fmla="*/ 1668002 h 8088475"/>
              <a:gd name="connsiteX3" fmla="*/ 6389824 w 7489468"/>
              <a:gd name="connsiteY3" fmla="*/ 2644163 h 8088475"/>
              <a:gd name="connsiteX4" fmla="*/ 6020178 w 7489468"/>
              <a:gd name="connsiteY4" fmla="*/ 3790914 h 8088475"/>
              <a:gd name="connsiteX5" fmla="*/ 5754791 w 7489468"/>
              <a:gd name="connsiteY5" fmla="*/ 4890279 h 8088475"/>
              <a:gd name="connsiteX6" fmla="*/ 5574707 w 7489468"/>
              <a:gd name="connsiteY6" fmla="*/ 6084417 h 8088475"/>
              <a:gd name="connsiteX7" fmla="*/ 5517839 w 7489468"/>
              <a:gd name="connsiteY7" fmla="*/ 6823645 h 8088475"/>
              <a:gd name="connsiteX8" fmla="*/ 5489404 w 7489468"/>
              <a:gd name="connsiteY8" fmla="*/ 7686078 h 8088475"/>
              <a:gd name="connsiteX9" fmla="*/ 5641054 w 7489468"/>
              <a:gd name="connsiteY9" fmla="*/ 8074647 h 8088475"/>
              <a:gd name="connsiteX10" fmla="*/ 4693244 w 7489468"/>
              <a:gd name="connsiteY10" fmla="*/ 8008306 h 8088475"/>
              <a:gd name="connsiteX11" fmla="*/ 608181 w 7489468"/>
              <a:gd name="connsiteY11" fmla="*/ 7581828 h 8088475"/>
              <a:gd name="connsiteX12" fmla="*/ 304882 w 7489468"/>
              <a:gd name="connsiteY12" fmla="*/ 5913826 h 8088475"/>
              <a:gd name="connsiteX13" fmla="*/ 361751 w 7489468"/>
              <a:gd name="connsiteY13" fmla="*/ 0 h 8088475"/>
              <a:gd name="connsiteX14" fmla="*/ 4844893 w 7489468"/>
              <a:gd name="connsiteY14" fmla="*/ 28432 h 8088475"/>
              <a:gd name="connsiteX15" fmla="*/ 7489468 w 7489468"/>
              <a:gd name="connsiteY15" fmla="*/ 309532 h 8088475"/>
              <a:gd name="connsiteX0" fmla="*/ 7501120 w 7501120"/>
              <a:gd name="connsiteY0" fmla="*/ 274579 h 8088475"/>
              <a:gd name="connsiteX1" fmla="*/ 7233375 w 7501120"/>
              <a:gd name="connsiteY1" fmla="*/ 758183 h 8088475"/>
              <a:gd name="connsiteX2" fmla="*/ 6778426 w 7501120"/>
              <a:gd name="connsiteY2" fmla="*/ 1668002 h 8088475"/>
              <a:gd name="connsiteX3" fmla="*/ 6389824 w 7501120"/>
              <a:gd name="connsiteY3" fmla="*/ 2644163 h 8088475"/>
              <a:gd name="connsiteX4" fmla="*/ 6020178 w 7501120"/>
              <a:gd name="connsiteY4" fmla="*/ 3790914 h 8088475"/>
              <a:gd name="connsiteX5" fmla="*/ 5754791 w 7501120"/>
              <a:gd name="connsiteY5" fmla="*/ 4890279 h 8088475"/>
              <a:gd name="connsiteX6" fmla="*/ 5574707 w 7501120"/>
              <a:gd name="connsiteY6" fmla="*/ 6084417 h 8088475"/>
              <a:gd name="connsiteX7" fmla="*/ 5517839 w 7501120"/>
              <a:gd name="connsiteY7" fmla="*/ 6823645 h 8088475"/>
              <a:gd name="connsiteX8" fmla="*/ 5489404 w 7501120"/>
              <a:gd name="connsiteY8" fmla="*/ 7686078 h 8088475"/>
              <a:gd name="connsiteX9" fmla="*/ 5641054 w 7501120"/>
              <a:gd name="connsiteY9" fmla="*/ 8074647 h 8088475"/>
              <a:gd name="connsiteX10" fmla="*/ 4693244 w 7501120"/>
              <a:gd name="connsiteY10" fmla="*/ 8008306 h 8088475"/>
              <a:gd name="connsiteX11" fmla="*/ 608181 w 7501120"/>
              <a:gd name="connsiteY11" fmla="*/ 7581828 h 8088475"/>
              <a:gd name="connsiteX12" fmla="*/ 304882 w 7501120"/>
              <a:gd name="connsiteY12" fmla="*/ 5913826 h 8088475"/>
              <a:gd name="connsiteX13" fmla="*/ 361751 w 7501120"/>
              <a:gd name="connsiteY13" fmla="*/ 0 h 8088475"/>
              <a:gd name="connsiteX14" fmla="*/ 4844893 w 7501120"/>
              <a:gd name="connsiteY14" fmla="*/ 28432 h 8088475"/>
              <a:gd name="connsiteX15" fmla="*/ 7501120 w 7501120"/>
              <a:gd name="connsiteY15" fmla="*/ 274579 h 8088475"/>
              <a:gd name="connsiteX0" fmla="*/ 7501120 w 7501120"/>
              <a:gd name="connsiteY0" fmla="*/ 274579 h 8088475"/>
              <a:gd name="connsiteX1" fmla="*/ 7233375 w 7501120"/>
              <a:gd name="connsiteY1" fmla="*/ 758183 h 8088475"/>
              <a:gd name="connsiteX2" fmla="*/ 6778426 w 7501120"/>
              <a:gd name="connsiteY2" fmla="*/ 1668002 h 8088475"/>
              <a:gd name="connsiteX3" fmla="*/ 6389824 w 7501120"/>
              <a:gd name="connsiteY3" fmla="*/ 2644163 h 8088475"/>
              <a:gd name="connsiteX4" fmla="*/ 6020178 w 7501120"/>
              <a:gd name="connsiteY4" fmla="*/ 3790914 h 8088475"/>
              <a:gd name="connsiteX5" fmla="*/ 5754791 w 7501120"/>
              <a:gd name="connsiteY5" fmla="*/ 4890279 h 8088475"/>
              <a:gd name="connsiteX6" fmla="*/ 5574707 w 7501120"/>
              <a:gd name="connsiteY6" fmla="*/ 6084417 h 8088475"/>
              <a:gd name="connsiteX7" fmla="*/ 5517839 w 7501120"/>
              <a:gd name="connsiteY7" fmla="*/ 6823645 h 8088475"/>
              <a:gd name="connsiteX8" fmla="*/ 5489404 w 7501120"/>
              <a:gd name="connsiteY8" fmla="*/ 7686078 h 8088475"/>
              <a:gd name="connsiteX9" fmla="*/ 5641054 w 7501120"/>
              <a:gd name="connsiteY9" fmla="*/ 8074647 h 8088475"/>
              <a:gd name="connsiteX10" fmla="*/ 4693244 w 7501120"/>
              <a:gd name="connsiteY10" fmla="*/ 8008306 h 8088475"/>
              <a:gd name="connsiteX11" fmla="*/ 608181 w 7501120"/>
              <a:gd name="connsiteY11" fmla="*/ 7581828 h 8088475"/>
              <a:gd name="connsiteX12" fmla="*/ 304882 w 7501120"/>
              <a:gd name="connsiteY12" fmla="*/ 5913826 h 8088475"/>
              <a:gd name="connsiteX13" fmla="*/ 361751 w 7501120"/>
              <a:gd name="connsiteY13" fmla="*/ 0 h 8088475"/>
              <a:gd name="connsiteX14" fmla="*/ 4844893 w 7501120"/>
              <a:gd name="connsiteY14" fmla="*/ 28432 h 8088475"/>
              <a:gd name="connsiteX15" fmla="*/ 7501120 w 7501120"/>
              <a:gd name="connsiteY15" fmla="*/ 274579 h 8088475"/>
              <a:gd name="connsiteX0" fmla="*/ 7501120 w 7501120"/>
              <a:gd name="connsiteY0" fmla="*/ 274579 h 8088475"/>
              <a:gd name="connsiteX1" fmla="*/ 7233375 w 7501120"/>
              <a:gd name="connsiteY1" fmla="*/ 758183 h 8088475"/>
              <a:gd name="connsiteX2" fmla="*/ 6778426 w 7501120"/>
              <a:gd name="connsiteY2" fmla="*/ 1668002 h 8088475"/>
              <a:gd name="connsiteX3" fmla="*/ 6389824 w 7501120"/>
              <a:gd name="connsiteY3" fmla="*/ 2644163 h 8088475"/>
              <a:gd name="connsiteX4" fmla="*/ 6020178 w 7501120"/>
              <a:gd name="connsiteY4" fmla="*/ 3790914 h 8088475"/>
              <a:gd name="connsiteX5" fmla="*/ 5754791 w 7501120"/>
              <a:gd name="connsiteY5" fmla="*/ 4890279 h 8088475"/>
              <a:gd name="connsiteX6" fmla="*/ 5574707 w 7501120"/>
              <a:gd name="connsiteY6" fmla="*/ 6084417 h 8088475"/>
              <a:gd name="connsiteX7" fmla="*/ 5517839 w 7501120"/>
              <a:gd name="connsiteY7" fmla="*/ 6823645 h 8088475"/>
              <a:gd name="connsiteX8" fmla="*/ 5489404 w 7501120"/>
              <a:gd name="connsiteY8" fmla="*/ 7686078 h 8088475"/>
              <a:gd name="connsiteX9" fmla="*/ 5641054 w 7501120"/>
              <a:gd name="connsiteY9" fmla="*/ 8074647 h 8088475"/>
              <a:gd name="connsiteX10" fmla="*/ 4693244 w 7501120"/>
              <a:gd name="connsiteY10" fmla="*/ 8008306 h 8088475"/>
              <a:gd name="connsiteX11" fmla="*/ 608181 w 7501120"/>
              <a:gd name="connsiteY11" fmla="*/ 7581828 h 8088475"/>
              <a:gd name="connsiteX12" fmla="*/ 304882 w 7501120"/>
              <a:gd name="connsiteY12" fmla="*/ 5913826 h 8088475"/>
              <a:gd name="connsiteX13" fmla="*/ 361751 w 7501120"/>
              <a:gd name="connsiteY13" fmla="*/ 0 h 8088475"/>
              <a:gd name="connsiteX14" fmla="*/ 988349 w 7501120"/>
              <a:gd name="connsiteY14" fmla="*/ 255624 h 8088475"/>
              <a:gd name="connsiteX15" fmla="*/ 7501120 w 7501120"/>
              <a:gd name="connsiteY15" fmla="*/ 274579 h 8088475"/>
              <a:gd name="connsiteX0" fmla="*/ 7361728 w 7361728"/>
              <a:gd name="connsiteY0" fmla="*/ 18955 h 7832851"/>
              <a:gd name="connsiteX1" fmla="*/ 7093983 w 7361728"/>
              <a:gd name="connsiteY1" fmla="*/ 502559 h 7832851"/>
              <a:gd name="connsiteX2" fmla="*/ 6639034 w 7361728"/>
              <a:gd name="connsiteY2" fmla="*/ 1412378 h 7832851"/>
              <a:gd name="connsiteX3" fmla="*/ 6250432 w 7361728"/>
              <a:gd name="connsiteY3" fmla="*/ 2388539 h 7832851"/>
              <a:gd name="connsiteX4" fmla="*/ 5880786 w 7361728"/>
              <a:gd name="connsiteY4" fmla="*/ 3535290 h 7832851"/>
              <a:gd name="connsiteX5" fmla="*/ 5615399 w 7361728"/>
              <a:gd name="connsiteY5" fmla="*/ 4634655 h 7832851"/>
              <a:gd name="connsiteX6" fmla="*/ 5435315 w 7361728"/>
              <a:gd name="connsiteY6" fmla="*/ 5828793 h 7832851"/>
              <a:gd name="connsiteX7" fmla="*/ 5378447 w 7361728"/>
              <a:gd name="connsiteY7" fmla="*/ 6568021 h 7832851"/>
              <a:gd name="connsiteX8" fmla="*/ 5350012 w 7361728"/>
              <a:gd name="connsiteY8" fmla="*/ 7430454 h 7832851"/>
              <a:gd name="connsiteX9" fmla="*/ 5501662 w 7361728"/>
              <a:gd name="connsiteY9" fmla="*/ 7819023 h 7832851"/>
              <a:gd name="connsiteX10" fmla="*/ 4553852 w 7361728"/>
              <a:gd name="connsiteY10" fmla="*/ 7752682 h 7832851"/>
              <a:gd name="connsiteX11" fmla="*/ 468789 w 7361728"/>
              <a:gd name="connsiteY11" fmla="*/ 7326204 h 7832851"/>
              <a:gd name="connsiteX12" fmla="*/ 165490 w 7361728"/>
              <a:gd name="connsiteY12" fmla="*/ 5658202 h 7832851"/>
              <a:gd name="connsiteX13" fmla="*/ 1154454 w 7361728"/>
              <a:gd name="connsiteY13" fmla="*/ 490033 h 7832851"/>
              <a:gd name="connsiteX14" fmla="*/ 848957 w 7361728"/>
              <a:gd name="connsiteY14" fmla="*/ 0 h 7832851"/>
              <a:gd name="connsiteX15" fmla="*/ 7361728 w 7361728"/>
              <a:gd name="connsiteY15" fmla="*/ 18955 h 7832851"/>
              <a:gd name="connsiteX0" fmla="*/ 7322654 w 7322654"/>
              <a:gd name="connsiteY0" fmla="*/ 24084 h 7837980"/>
              <a:gd name="connsiteX1" fmla="*/ 7054909 w 7322654"/>
              <a:gd name="connsiteY1" fmla="*/ 507688 h 7837980"/>
              <a:gd name="connsiteX2" fmla="*/ 6599960 w 7322654"/>
              <a:gd name="connsiteY2" fmla="*/ 1417507 h 7837980"/>
              <a:gd name="connsiteX3" fmla="*/ 6211358 w 7322654"/>
              <a:gd name="connsiteY3" fmla="*/ 2393668 h 7837980"/>
              <a:gd name="connsiteX4" fmla="*/ 5841712 w 7322654"/>
              <a:gd name="connsiteY4" fmla="*/ 3540419 h 7837980"/>
              <a:gd name="connsiteX5" fmla="*/ 5576325 w 7322654"/>
              <a:gd name="connsiteY5" fmla="*/ 4639784 h 7837980"/>
              <a:gd name="connsiteX6" fmla="*/ 5396241 w 7322654"/>
              <a:gd name="connsiteY6" fmla="*/ 5833922 h 7837980"/>
              <a:gd name="connsiteX7" fmla="*/ 5339373 w 7322654"/>
              <a:gd name="connsiteY7" fmla="*/ 6573150 h 7837980"/>
              <a:gd name="connsiteX8" fmla="*/ 5310938 w 7322654"/>
              <a:gd name="connsiteY8" fmla="*/ 7435583 h 7837980"/>
              <a:gd name="connsiteX9" fmla="*/ 5462588 w 7322654"/>
              <a:gd name="connsiteY9" fmla="*/ 7824152 h 7837980"/>
              <a:gd name="connsiteX10" fmla="*/ 4514778 w 7322654"/>
              <a:gd name="connsiteY10" fmla="*/ 7757811 h 7837980"/>
              <a:gd name="connsiteX11" fmla="*/ 429715 w 7322654"/>
              <a:gd name="connsiteY11" fmla="*/ 7331333 h 7837980"/>
              <a:gd name="connsiteX12" fmla="*/ 126416 w 7322654"/>
              <a:gd name="connsiteY12" fmla="*/ 5663331 h 7837980"/>
              <a:gd name="connsiteX13" fmla="*/ 462913 w 7322654"/>
              <a:gd name="connsiteY13" fmla="*/ 0 h 7837980"/>
              <a:gd name="connsiteX14" fmla="*/ 809883 w 7322654"/>
              <a:gd name="connsiteY14" fmla="*/ 5129 h 7837980"/>
              <a:gd name="connsiteX15" fmla="*/ 7322654 w 7322654"/>
              <a:gd name="connsiteY15" fmla="*/ 24084 h 7837980"/>
              <a:gd name="connsiteX0" fmla="*/ 7322654 w 7322654"/>
              <a:gd name="connsiteY0" fmla="*/ 24084 h 7837980"/>
              <a:gd name="connsiteX1" fmla="*/ 7054909 w 7322654"/>
              <a:gd name="connsiteY1" fmla="*/ 507688 h 7837980"/>
              <a:gd name="connsiteX2" fmla="*/ 6599960 w 7322654"/>
              <a:gd name="connsiteY2" fmla="*/ 1417507 h 7837980"/>
              <a:gd name="connsiteX3" fmla="*/ 6211358 w 7322654"/>
              <a:gd name="connsiteY3" fmla="*/ 2393668 h 7837980"/>
              <a:gd name="connsiteX4" fmla="*/ 5841712 w 7322654"/>
              <a:gd name="connsiteY4" fmla="*/ 3540419 h 7837980"/>
              <a:gd name="connsiteX5" fmla="*/ 5576325 w 7322654"/>
              <a:gd name="connsiteY5" fmla="*/ 4639784 h 7837980"/>
              <a:gd name="connsiteX6" fmla="*/ 5396241 w 7322654"/>
              <a:gd name="connsiteY6" fmla="*/ 5833922 h 7837980"/>
              <a:gd name="connsiteX7" fmla="*/ 5339373 w 7322654"/>
              <a:gd name="connsiteY7" fmla="*/ 6573150 h 7837980"/>
              <a:gd name="connsiteX8" fmla="*/ 5310938 w 7322654"/>
              <a:gd name="connsiteY8" fmla="*/ 7435583 h 7837980"/>
              <a:gd name="connsiteX9" fmla="*/ 5462588 w 7322654"/>
              <a:gd name="connsiteY9" fmla="*/ 7824152 h 7837980"/>
              <a:gd name="connsiteX10" fmla="*/ 4514778 w 7322654"/>
              <a:gd name="connsiteY10" fmla="*/ 7757811 h 7837980"/>
              <a:gd name="connsiteX11" fmla="*/ 429715 w 7322654"/>
              <a:gd name="connsiteY11" fmla="*/ 7331333 h 7837980"/>
              <a:gd name="connsiteX12" fmla="*/ 126416 w 7322654"/>
              <a:gd name="connsiteY12" fmla="*/ 5663331 h 7837980"/>
              <a:gd name="connsiteX13" fmla="*/ 462913 w 7322654"/>
              <a:gd name="connsiteY13" fmla="*/ 0 h 7837980"/>
              <a:gd name="connsiteX14" fmla="*/ 856488 w 7322654"/>
              <a:gd name="connsiteY14" fmla="*/ 115813 h 7837980"/>
              <a:gd name="connsiteX15" fmla="*/ 7322654 w 7322654"/>
              <a:gd name="connsiteY15" fmla="*/ 24084 h 7837980"/>
              <a:gd name="connsiteX0" fmla="*/ 7322654 w 7322654"/>
              <a:gd name="connsiteY0" fmla="*/ 24084 h 7837980"/>
              <a:gd name="connsiteX1" fmla="*/ 7054909 w 7322654"/>
              <a:gd name="connsiteY1" fmla="*/ 507688 h 7837980"/>
              <a:gd name="connsiteX2" fmla="*/ 6599960 w 7322654"/>
              <a:gd name="connsiteY2" fmla="*/ 1417507 h 7837980"/>
              <a:gd name="connsiteX3" fmla="*/ 6211358 w 7322654"/>
              <a:gd name="connsiteY3" fmla="*/ 2393668 h 7837980"/>
              <a:gd name="connsiteX4" fmla="*/ 5841712 w 7322654"/>
              <a:gd name="connsiteY4" fmla="*/ 3540419 h 7837980"/>
              <a:gd name="connsiteX5" fmla="*/ 5576325 w 7322654"/>
              <a:gd name="connsiteY5" fmla="*/ 4639784 h 7837980"/>
              <a:gd name="connsiteX6" fmla="*/ 5396241 w 7322654"/>
              <a:gd name="connsiteY6" fmla="*/ 5833922 h 7837980"/>
              <a:gd name="connsiteX7" fmla="*/ 5339373 w 7322654"/>
              <a:gd name="connsiteY7" fmla="*/ 6573150 h 7837980"/>
              <a:gd name="connsiteX8" fmla="*/ 5310938 w 7322654"/>
              <a:gd name="connsiteY8" fmla="*/ 7435583 h 7837980"/>
              <a:gd name="connsiteX9" fmla="*/ 5462588 w 7322654"/>
              <a:gd name="connsiteY9" fmla="*/ 7824152 h 7837980"/>
              <a:gd name="connsiteX10" fmla="*/ 4514778 w 7322654"/>
              <a:gd name="connsiteY10" fmla="*/ 7757811 h 7837980"/>
              <a:gd name="connsiteX11" fmla="*/ 429715 w 7322654"/>
              <a:gd name="connsiteY11" fmla="*/ 7331333 h 7837980"/>
              <a:gd name="connsiteX12" fmla="*/ 126416 w 7322654"/>
              <a:gd name="connsiteY12" fmla="*/ 5663331 h 7837980"/>
              <a:gd name="connsiteX13" fmla="*/ 462913 w 7322654"/>
              <a:gd name="connsiteY13" fmla="*/ 0 h 7837980"/>
              <a:gd name="connsiteX14" fmla="*/ 873964 w 7322654"/>
              <a:gd name="connsiteY14" fmla="*/ 40082 h 7837980"/>
              <a:gd name="connsiteX15" fmla="*/ 7322654 w 7322654"/>
              <a:gd name="connsiteY15" fmla="*/ 24084 h 7837980"/>
              <a:gd name="connsiteX0" fmla="*/ 7322654 w 7322654"/>
              <a:gd name="connsiteY0" fmla="*/ 24084 h 7837980"/>
              <a:gd name="connsiteX1" fmla="*/ 7054909 w 7322654"/>
              <a:gd name="connsiteY1" fmla="*/ 507688 h 7837980"/>
              <a:gd name="connsiteX2" fmla="*/ 6599960 w 7322654"/>
              <a:gd name="connsiteY2" fmla="*/ 1417507 h 7837980"/>
              <a:gd name="connsiteX3" fmla="*/ 6211358 w 7322654"/>
              <a:gd name="connsiteY3" fmla="*/ 2393668 h 7837980"/>
              <a:gd name="connsiteX4" fmla="*/ 5841712 w 7322654"/>
              <a:gd name="connsiteY4" fmla="*/ 3540419 h 7837980"/>
              <a:gd name="connsiteX5" fmla="*/ 5576325 w 7322654"/>
              <a:gd name="connsiteY5" fmla="*/ 4639784 h 7837980"/>
              <a:gd name="connsiteX6" fmla="*/ 5396241 w 7322654"/>
              <a:gd name="connsiteY6" fmla="*/ 5833922 h 7837980"/>
              <a:gd name="connsiteX7" fmla="*/ 5339373 w 7322654"/>
              <a:gd name="connsiteY7" fmla="*/ 6573150 h 7837980"/>
              <a:gd name="connsiteX8" fmla="*/ 5310938 w 7322654"/>
              <a:gd name="connsiteY8" fmla="*/ 7435583 h 7837980"/>
              <a:gd name="connsiteX9" fmla="*/ 5462588 w 7322654"/>
              <a:gd name="connsiteY9" fmla="*/ 7824152 h 7837980"/>
              <a:gd name="connsiteX10" fmla="*/ 4514778 w 7322654"/>
              <a:gd name="connsiteY10" fmla="*/ 7757811 h 7837980"/>
              <a:gd name="connsiteX11" fmla="*/ 429715 w 7322654"/>
              <a:gd name="connsiteY11" fmla="*/ 7331333 h 7837980"/>
              <a:gd name="connsiteX12" fmla="*/ 126416 w 7322654"/>
              <a:gd name="connsiteY12" fmla="*/ 5663331 h 7837980"/>
              <a:gd name="connsiteX13" fmla="*/ 462913 w 7322654"/>
              <a:gd name="connsiteY13" fmla="*/ 0 h 7837980"/>
              <a:gd name="connsiteX14" fmla="*/ 873964 w 7322654"/>
              <a:gd name="connsiteY14" fmla="*/ 40082 h 7837980"/>
              <a:gd name="connsiteX15" fmla="*/ 7322654 w 7322654"/>
              <a:gd name="connsiteY15" fmla="*/ 24084 h 7837980"/>
              <a:gd name="connsiteX0" fmla="*/ 7326691 w 7326691"/>
              <a:gd name="connsiteY0" fmla="*/ 0 h 7813896"/>
              <a:gd name="connsiteX1" fmla="*/ 7058946 w 7326691"/>
              <a:gd name="connsiteY1" fmla="*/ 483604 h 7813896"/>
              <a:gd name="connsiteX2" fmla="*/ 6603997 w 7326691"/>
              <a:gd name="connsiteY2" fmla="*/ 1393423 h 7813896"/>
              <a:gd name="connsiteX3" fmla="*/ 6215395 w 7326691"/>
              <a:gd name="connsiteY3" fmla="*/ 2369584 h 7813896"/>
              <a:gd name="connsiteX4" fmla="*/ 5845749 w 7326691"/>
              <a:gd name="connsiteY4" fmla="*/ 3516335 h 7813896"/>
              <a:gd name="connsiteX5" fmla="*/ 5580362 w 7326691"/>
              <a:gd name="connsiteY5" fmla="*/ 4615700 h 7813896"/>
              <a:gd name="connsiteX6" fmla="*/ 5400278 w 7326691"/>
              <a:gd name="connsiteY6" fmla="*/ 5809838 h 7813896"/>
              <a:gd name="connsiteX7" fmla="*/ 5343410 w 7326691"/>
              <a:gd name="connsiteY7" fmla="*/ 6549066 h 7813896"/>
              <a:gd name="connsiteX8" fmla="*/ 5314975 w 7326691"/>
              <a:gd name="connsiteY8" fmla="*/ 7411499 h 7813896"/>
              <a:gd name="connsiteX9" fmla="*/ 5466625 w 7326691"/>
              <a:gd name="connsiteY9" fmla="*/ 7800068 h 7813896"/>
              <a:gd name="connsiteX10" fmla="*/ 4518815 w 7326691"/>
              <a:gd name="connsiteY10" fmla="*/ 7733727 h 7813896"/>
              <a:gd name="connsiteX11" fmla="*/ 433752 w 7326691"/>
              <a:gd name="connsiteY11" fmla="*/ 7307249 h 7813896"/>
              <a:gd name="connsiteX12" fmla="*/ 130453 w 7326691"/>
              <a:gd name="connsiteY12" fmla="*/ 5639247 h 7813896"/>
              <a:gd name="connsiteX13" fmla="*/ 536857 w 7326691"/>
              <a:gd name="connsiteY13" fmla="*/ 74948 h 7813896"/>
              <a:gd name="connsiteX14" fmla="*/ 878001 w 7326691"/>
              <a:gd name="connsiteY14" fmla="*/ 15998 h 7813896"/>
              <a:gd name="connsiteX15" fmla="*/ 7326691 w 7326691"/>
              <a:gd name="connsiteY15" fmla="*/ 0 h 7813896"/>
              <a:gd name="connsiteX0" fmla="*/ 7325678 w 7325678"/>
              <a:gd name="connsiteY0" fmla="*/ 783 h 7814679"/>
              <a:gd name="connsiteX1" fmla="*/ 7057933 w 7325678"/>
              <a:gd name="connsiteY1" fmla="*/ 484387 h 7814679"/>
              <a:gd name="connsiteX2" fmla="*/ 6602984 w 7325678"/>
              <a:gd name="connsiteY2" fmla="*/ 1394206 h 7814679"/>
              <a:gd name="connsiteX3" fmla="*/ 6214382 w 7325678"/>
              <a:gd name="connsiteY3" fmla="*/ 2370367 h 7814679"/>
              <a:gd name="connsiteX4" fmla="*/ 5844736 w 7325678"/>
              <a:gd name="connsiteY4" fmla="*/ 3517118 h 7814679"/>
              <a:gd name="connsiteX5" fmla="*/ 5579349 w 7325678"/>
              <a:gd name="connsiteY5" fmla="*/ 4616483 h 7814679"/>
              <a:gd name="connsiteX6" fmla="*/ 5399265 w 7325678"/>
              <a:gd name="connsiteY6" fmla="*/ 5810621 h 7814679"/>
              <a:gd name="connsiteX7" fmla="*/ 5342397 w 7325678"/>
              <a:gd name="connsiteY7" fmla="*/ 6549849 h 7814679"/>
              <a:gd name="connsiteX8" fmla="*/ 5313962 w 7325678"/>
              <a:gd name="connsiteY8" fmla="*/ 7412282 h 7814679"/>
              <a:gd name="connsiteX9" fmla="*/ 5465612 w 7325678"/>
              <a:gd name="connsiteY9" fmla="*/ 7800851 h 7814679"/>
              <a:gd name="connsiteX10" fmla="*/ 4517802 w 7325678"/>
              <a:gd name="connsiteY10" fmla="*/ 7734510 h 7814679"/>
              <a:gd name="connsiteX11" fmla="*/ 432739 w 7325678"/>
              <a:gd name="connsiteY11" fmla="*/ 7308032 h 7814679"/>
              <a:gd name="connsiteX12" fmla="*/ 129440 w 7325678"/>
              <a:gd name="connsiteY12" fmla="*/ 5640030 h 7814679"/>
              <a:gd name="connsiteX13" fmla="*/ 518367 w 7325678"/>
              <a:gd name="connsiteY13" fmla="*/ 0 h 7814679"/>
              <a:gd name="connsiteX14" fmla="*/ 876988 w 7325678"/>
              <a:gd name="connsiteY14" fmla="*/ 16781 h 7814679"/>
              <a:gd name="connsiteX15" fmla="*/ 7325678 w 7325678"/>
              <a:gd name="connsiteY15" fmla="*/ 783 h 7814679"/>
              <a:gd name="connsiteX0" fmla="*/ 7325678 w 7325678"/>
              <a:gd name="connsiteY0" fmla="*/ 783 h 7814679"/>
              <a:gd name="connsiteX1" fmla="*/ 7057933 w 7325678"/>
              <a:gd name="connsiteY1" fmla="*/ 484387 h 7814679"/>
              <a:gd name="connsiteX2" fmla="*/ 6602984 w 7325678"/>
              <a:gd name="connsiteY2" fmla="*/ 1394206 h 7814679"/>
              <a:gd name="connsiteX3" fmla="*/ 6214382 w 7325678"/>
              <a:gd name="connsiteY3" fmla="*/ 2370367 h 7814679"/>
              <a:gd name="connsiteX4" fmla="*/ 5844736 w 7325678"/>
              <a:gd name="connsiteY4" fmla="*/ 3517118 h 7814679"/>
              <a:gd name="connsiteX5" fmla="*/ 5579349 w 7325678"/>
              <a:gd name="connsiteY5" fmla="*/ 4616483 h 7814679"/>
              <a:gd name="connsiteX6" fmla="*/ 5399265 w 7325678"/>
              <a:gd name="connsiteY6" fmla="*/ 5810621 h 7814679"/>
              <a:gd name="connsiteX7" fmla="*/ 5342397 w 7325678"/>
              <a:gd name="connsiteY7" fmla="*/ 6549849 h 7814679"/>
              <a:gd name="connsiteX8" fmla="*/ 5313962 w 7325678"/>
              <a:gd name="connsiteY8" fmla="*/ 7412282 h 7814679"/>
              <a:gd name="connsiteX9" fmla="*/ 5465612 w 7325678"/>
              <a:gd name="connsiteY9" fmla="*/ 7800851 h 7814679"/>
              <a:gd name="connsiteX10" fmla="*/ 4517802 w 7325678"/>
              <a:gd name="connsiteY10" fmla="*/ 7734510 h 7814679"/>
              <a:gd name="connsiteX11" fmla="*/ 432739 w 7325678"/>
              <a:gd name="connsiteY11" fmla="*/ 7308032 h 7814679"/>
              <a:gd name="connsiteX12" fmla="*/ 129440 w 7325678"/>
              <a:gd name="connsiteY12" fmla="*/ 5640030 h 7814679"/>
              <a:gd name="connsiteX13" fmla="*/ 518367 w 7325678"/>
              <a:gd name="connsiteY13" fmla="*/ 0 h 7814679"/>
              <a:gd name="connsiteX14" fmla="*/ 876988 w 7325678"/>
              <a:gd name="connsiteY14" fmla="*/ 16781 h 7814679"/>
              <a:gd name="connsiteX15" fmla="*/ 7325678 w 7325678"/>
              <a:gd name="connsiteY15" fmla="*/ 783 h 7814679"/>
              <a:gd name="connsiteX0" fmla="*/ 7325678 w 7325678"/>
              <a:gd name="connsiteY0" fmla="*/ 783 h 7814679"/>
              <a:gd name="connsiteX1" fmla="*/ 7057933 w 7325678"/>
              <a:gd name="connsiteY1" fmla="*/ 484387 h 7814679"/>
              <a:gd name="connsiteX2" fmla="*/ 6602984 w 7325678"/>
              <a:gd name="connsiteY2" fmla="*/ 1394206 h 7814679"/>
              <a:gd name="connsiteX3" fmla="*/ 6214382 w 7325678"/>
              <a:gd name="connsiteY3" fmla="*/ 2370367 h 7814679"/>
              <a:gd name="connsiteX4" fmla="*/ 5844736 w 7325678"/>
              <a:gd name="connsiteY4" fmla="*/ 3517118 h 7814679"/>
              <a:gd name="connsiteX5" fmla="*/ 5579349 w 7325678"/>
              <a:gd name="connsiteY5" fmla="*/ 4616483 h 7814679"/>
              <a:gd name="connsiteX6" fmla="*/ 5399265 w 7325678"/>
              <a:gd name="connsiteY6" fmla="*/ 5810621 h 7814679"/>
              <a:gd name="connsiteX7" fmla="*/ 5342397 w 7325678"/>
              <a:gd name="connsiteY7" fmla="*/ 6549849 h 7814679"/>
              <a:gd name="connsiteX8" fmla="*/ 5313962 w 7325678"/>
              <a:gd name="connsiteY8" fmla="*/ 7412282 h 7814679"/>
              <a:gd name="connsiteX9" fmla="*/ 5465612 w 7325678"/>
              <a:gd name="connsiteY9" fmla="*/ 7800851 h 7814679"/>
              <a:gd name="connsiteX10" fmla="*/ 4517802 w 7325678"/>
              <a:gd name="connsiteY10" fmla="*/ 7734510 h 7814679"/>
              <a:gd name="connsiteX11" fmla="*/ 432739 w 7325678"/>
              <a:gd name="connsiteY11" fmla="*/ 7308032 h 7814679"/>
              <a:gd name="connsiteX12" fmla="*/ 129440 w 7325678"/>
              <a:gd name="connsiteY12" fmla="*/ 5640030 h 7814679"/>
              <a:gd name="connsiteX13" fmla="*/ 518367 w 7325678"/>
              <a:gd name="connsiteY13" fmla="*/ 0 h 7814679"/>
              <a:gd name="connsiteX14" fmla="*/ 876988 w 7325678"/>
              <a:gd name="connsiteY14" fmla="*/ 16781 h 7814679"/>
              <a:gd name="connsiteX15" fmla="*/ 7325678 w 7325678"/>
              <a:gd name="connsiteY15" fmla="*/ 783 h 7814679"/>
              <a:gd name="connsiteX0" fmla="*/ 7324668 w 7324668"/>
              <a:gd name="connsiteY0" fmla="*/ 783 h 7814679"/>
              <a:gd name="connsiteX1" fmla="*/ 7056923 w 7324668"/>
              <a:gd name="connsiteY1" fmla="*/ 484387 h 7814679"/>
              <a:gd name="connsiteX2" fmla="*/ 6601974 w 7324668"/>
              <a:gd name="connsiteY2" fmla="*/ 1394206 h 7814679"/>
              <a:gd name="connsiteX3" fmla="*/ 6213372 w 7324668"/>
              <a:gd name="connsiteY3" fmla="*/ 2370367 h 7814679"/>
              <a:gd name="connsiteX4" fmla="*/ 5843726 w 7324668"/>
              <a:gd name="connsiteY4" fmla="*/ 3517118 h 7814679"/>
              <a:gd name="connsiteX5" fmla="*/ 5578339 w 7324668"/>
              <a:gd name="connsiteY5" fmla="*/ 4616483 h 7814679"/>
              <a:gd name="connsiteX6" fmla="*/ 5398255 w 7324668"/>
              <a:gd name="connsiteY6" fmla="*/ 5810621 h 7814679"/>
              <a:gd name="connsiteX7" fmla="*/ 5341387 w 7324668"/>
              <a:gd name="connsiteY7" fmla="*/ 6549849 h 7814679"/>
              <a:gd name="connsiteX8" fmla="*/ 5312952 w 7324668"/>
              <a:gd name="connsiteY8" fmla="*/ 7412282 h 7814679"/>
              <a:gd name="connsiteX9" fmla="*/ 5464602 w 7324668"/>
              <a:gd name="connsiteY9" fmla="*/ 7800851 h 7814679"/>
              <a:gd name="connsiteX10" fmla="*/ 4516792 w 7324668"/>
              <a:gd name="connsiteY10" fmla="*/ 7734510 h 7814679"/>
              <a:gd name="connsiteX11" fmla="*/ 431729 w 7324668"/>
              <a:gd name="connsiteY11" fmla="*/ 7308032 h 7814679"/>
              <a:gd name="connsiteX12" fmla="*/ 128430 w 7324668"/>
              <a:gd name="connsiteY12" fmla="*/ 5640030 h 7814679"/>
              <a:gd name="connsiteX13" fmla="*/ 499881 w 7324668"/>
              <a:gd name="connsiteY13" fmla="*/ 0 h 7814679"/>
              <a:gd name="connsiteX14" fmla="*/ 875978 w 7324668"/>
              <a:gd name="connsiteY14" fmla="*/ 16781 h 7814679"/>
              <a:gd name="connsiteX15" fmla="*/ 7324668 w 7324668"/>
              <a:gd name="connsiteY15" fmla="*/ 783 h 7814679"/>
              <a:gd name="connsiteX0" fmla="*/ 7177464 w 7177464"/>
              <a:gd name="connsiteY0" fmla="*/ 783 h 7814679"/>
              <a:gd name="connsiteX1" fmla="*/ 6909719 w 7177464"/>
              <a:gd name="connsiteY1" fmla="*/ 484387 h 7814679"/>
              <a:gd name="connsiteX2" fmla="*/ 6454770 w 7177464"/>
              <a:gd name="connsiteY2" fmla="*/ 1394206 h 7814679"/>
              <a:gd name="connsiteX3" fmla="*/ 6066168 w 7177464"/>
              <a:gd name="connsiteY3" fmla="*/ 2370367 h 7814679"/>
              <a:gd name="connsiteX4" fmla="*/ 5696522 w 7177464"/>
              <a:gd name="connsiteY4" fmla="*/ 3517118 h 7814679"/>
              <a:gd name="connsiteX5" fmla="*/ 5431135 w 7177464"/>
              <a:gd name="connsiteY5" fmla="*/ 4616483 h 7814679"/>
              <a:gd name="connsiteX6" fmla="*/ 5251051 w 7177464"/>
              <a:gd name="connsiteY6" fmla="*/ 5810621 h 7814679"/>
              <a:gd name="connsiteX7" fmla="*/ 5194183 w 7177464"/>
              <a:gd name="connsiteY7" fmla="*/ 6549849 h 7814679"/>
              <a:gd name="connsiteX8" fmla="*/ 5165748 w 7177464"/>
              <a:gd name="connsiteY8" fmla="*/ 7412282 h 7814679"/>
              <a:gd name="connsiteX9" fmla="*/ 5317398 w 7177464"/>
              <a:gd name="connsiteY9" fmla="*/ 7800851 h 7814679"/>
              <a:gd name="connsiteX10" fmla="*/ 4369588 w 7177464"/>
              <a:gd name="connsiteY10" fmla="*/ 7734510 h 7814679"/>
              <a:gd name="connsiteX11" fmla="*/ 284525 w 7177464"/>
              <a:gd name="connsiteY11" fmla="*/ 7308032 h 7814679"/>
              <a:gd name="connsiteX12" fmla="*/ 348239 w 7177464"/>
              <a:gd name="connsiteY12" fmla="*/ 5657507 h 7814679"/>
              <a:gd name="connsiteX13" fmla="*/ 352677 w 7177464"/>
              <a:gd name="connsiteY13" fmla="*/ 0 h 7814679"/>
              <a:gd name="connsiteX14" fmla="*/ 728774 w 7177464"/>
              <a:gd name="connsiteY14" fmla="*/ 16781 h 7814679"/>
              <a:gd name="connsiteX15" fmla="*/ 7177464 w 7177464"/>
              <a:gd name="connsiteY15" fmla="*/ 783 h 7814679"/>
              <a:gd name="connsiteX0" fmla="*/ 7178661 w 7178661"/>
              <a:gd name="connsiteY0" fmla="*/ 783 h 7814679"/>
              <a:gd name="connsiteX1" fmla="*/ 6910916 w 7178661"/>
              <a:gd name="connsiteY1" fmla="*/ 484387 h 7814679"/>
              <a:gd name="connsiteX2" fmla="*/ 6455967 w 7178661"/>
              <a:gd name="connsiteY2" fmla="*/ 1394206 h 7814679"/>
              <a:gd name="connsiteX3" fmla="*/ 6067365 w 7178661"/>
              <a:gd name="connsiteY3" fmla="*/ 2370367 h 7814679"/>
              <a:gd name="connsiteX4" fmla="*/ 5697719 w 7178661"/>
              <a:gd name="connsiteY4" fmla="*/ 3517118 h 7814679"/>
              <a:gd name="connsiteX5" fmla="*/ 5432332 w 7178661"/>
              <a:gd name="connsiteY5" fmla="*/ 4616483 h 7814679"/>
              <a:gd name="connsiteX6" fmla="*/ 5252248 w 7178661"/>
              <a:gd name="connsiteY6" fmla="*/ 5810621 h 7814679"/>
              <a:gd name="connsiteX7" fmla="*/ 5195380 w 7178661"/>
              <a:gd name="connsiteY7" fmla="*/ 6549849 h 7814679"/>
              <a:gd name="connsiteX8" fmla="*/ 5166945 w 7178661"/>
              <a:gd name="connsiteY8" fmla="*/ 7412282 h 7814679"/>
              <a:gd name="connsiteX9" fmla="*/ 5318595 w 7178661"/>
              <a:gd name="connsiteY9" fmla="*/ 7800851 h 7814679"/>
              <a:gd name="connsiteX10" fmla="*/ 4370785 w 7178661"/>
              <a:gd name="connsiteY10" fmla="*/ 7734510 h 7814679"/>
              <a:gd name="connsiteX11" fmla="*/ 285722 w 7178661"/>
              <a:gd name="connsiteY11" fmla="*/ 7308032 h 7814679"/>
              <a:gd name="connsiteX12" fmla="*/ 349436 w 7178661"/>
              <a:gd name="connsiteY12" fmla="*/ 5657507 h 7814679"/>
              <a:gd name="connsiteX13" fmla="*/ 353874 w 7178661"/>
              <a:gd name="connsiteY13" fmla="*/ 0 h 7814679"/>
              <a:gd name="connsiteX14" fmla="*/ 729971 w 7178661"/>
              <a:gd name="connsiteY14" fmla="*/ 16781 h 7814679"/>
              <a:gd name="connsiteX15" fmla="*/ 7178661 w 7178661"/>
              <a:gd name="connsiteY15" fmla="*/ 783 h 7814679"/>
              <a:gd name="connsiteX0" fmla="*/ 6880689 w 6880689"/>
              <a:gd name="connsiteY0" fmla="*/ 783 h 7834427"/>
              <a:gd name="connsiteX1" fmla="*/ 6612944 w 6880689"/>
              <a:gd name="connsiteY1" fmla="*/ 484387 h 7834427"/>
              <a:gd name="connsiteX2" fmla="*/ 6157995 w 6880689"/>
              <a:gd name="connsiteY2" fmla="*/ 1394206 h 7834427"/>
              <a:gd name="connsiteX3" fmla="*/ 5769393 w 6880689"/>
              <a:gd name="connsiteY3" fmla="*/ 2370367 h 7834427"/>
              <a:gd name="connsiteX4" fmla="*/ 5399747 w 6880689"/>
              <a:gd name="connsiteY4" fmla="*/ 3517118 h 7834427"/>
              <a:gd name="connsiteX5" fmla="*/ 5134360 w 6880689"/>
              <a:gd name="connsiteY5" fmla="*/ 4616483 h 7834427"/>
              <a:gd name="connsiteX6" fmla="*/ 4954276 w 6880689"/>
              <a:gd name="connsiteY6" fmla="*/ 5810621 h 7834427"/>
              <a:gd name="connsiteX7" fmla="*/ 4897408 w 6880689"/>
              <a:gd name="connsiteY7" fmla="*/ 6549849 h 7834427"/>
              <a:gd name="connsiteX8" fmla="*/ 4868973 w 6880689"/>
              <a:gd name="connsiteY8" fmla="*/ 7412282 h 7834427"/>
              <a:gd name="connsiteX9" fmla="*/ 5020623 w 6880689"/>
              <a:gd name="connsiteY9" fmla="*/ 7800851 h 7834427"/>
              <a:gd name="connsiteX10" fmla="*/ 4072813 w 6880689"/>
              <a:gd name="connsiteY10" fmla="*/ 7734510 h 7834427"/>
              <a:gd name="connsiteX11" fmla="*/ 675170 w 6880689"/>
              <a:gd name="connsiteY11" fmla="*/ 7098316 h 7834427"/>
              <a:gd name="connsiteX12" fmla="*/ 51464 w 6880689"/>
              <a:gd name="connsiteY12" fmla="*/ 5657507 h 7834427"/>
              <a:gd name="connsiteX13" fmla="*/ 55902 w 6880689"/>
              <a:gd name="connsiteY13" fmla="*/ 0 h 7834427"/>
              <a:gd name="connsiteX14" fmla="*/ 431999 w 6880689"/>
              <a:gd name="connsiteY14" fmla="*/ 16781 h 7834427"/>
              <a:gd name="connsiteX15" fmla="*/ 6880689 w 6880689"/>
              <a:gd name="connsiteY15" fmla="*/ 783 h 7834427"/>
              <a:gd name="connsiteX0" fmla="*/ 6880689 w 6880689"/>
              <a:gd name="connsiteY0" fmla="*/ 783 h 7834427"/>
              <a:gd name="connsiteX1" fmla="*/ 6612944 w 6880689"/>
              <a:gd name="connsiteY1" fmla="*/ 484387 h 7834427"/>
              <a:gd name="connsiteX2" fmla="*/ 6157995 w 6880689"/>
              <a:gd name="connsiteY2" fmla="*/ 1394206 h 7834427"/>
              <a:gd name="connsiteX3" fmla="*/ 5769393 w 6880689"/>
              <a:gd name="connsiteY3" fmla="*/ 2370367 h 7834427"/>
              <a:gd name="connsiteX4" fmla="*/ 5399747 w 6880689"/>
              <a:gd name="connsiteY4" fmla="*/ 3517118 h 7834427"/>
              <a:gd name="connsiteX5" fmla="*/ 5134360 w 6880689"/>
              <a:gd name="connsiteY5" fmla="*/ 4616483 h 7834427"/>
              <a:gd name="connsiteX6" fmla="*/ 4954276 w 6880689"/>
              <a:gd name="connsiteY6" fmla="*/ 5810621 h 7834427"/>
              <a:gd name="connsiteX7" fmla="*/ 4897408 w 6880689"/>
              <a:gd name="connsiteY7" fmla="*/ 6549849 h 7834427"/>
              <a:gd name="connsiteX8" fmla="*/ 4868973 w 6880689"/>
              <a:gd name="connsiteY8" fmla="*/ 7412282 h 7834427"/>
              <a:gd name="connsiteX9" fmla="*/ 5020623 w 6880689"/>
              <a:gd name="connsiteY9" fmla="*/ 7800851 h 7834427"/>
              <a:gd name="connsiteX10" fmla="*/ 4072813 w 6880689"/>
              <a:gd name="connsiteY10" fmla="*/ 7734510 h 7834427"/>
              <a:gd name="connsiteX11" fmla="*/ 675170 w 6880689"/>
              <a:gd name="connsiteY11" fmla="*/ 7098316 h 7834427"/>
              <a:gd name="connsiteX12" fmla="*/ 51464 w 6880689"/>
              <a:gd name="connsiteY12" fmla="*/ 5657507 h 7834427"/>
              <a:gd name="connsiteX13" fmla="*/ 55902 w 6880689"/>
              <a:gd name="connsiteY13" fmla="*/ 0 h 7834427"/>
              <a:gd name="connsiteX14" fmla="*/ 431999 w 6880689"/>
              <a:gd name="connsiteY14" fmla="*/ 16781 h 7834427"/>
              <a:gd name="connsiteX15" fmla="*/ 6880689 w 6880689"/>
              <a:gd name="connsiteY15" fmla="*/ 783 h 7834427"/>
              <a:gd name="connsiteX0" fmla="*/ 6848334 w 6848334"/>
              <a:gd name="connsiteY0" fmla="*/ 783 h 7834427"/>
              <a:gd name="connsiteX1" fmla="*/ 6580589 w 6848334"/>
              <a:gd name="connsiteY1" fmla="*/ 484387 h 7834427"/>
              <a:gd name="connsiteX2" fmla="*/ 6125640 w 6848334"/>
              <a:gd name="connsiteY2" fmla="*/ 1394206 h 7834427"/>
              <a:gd name="connsiteX3" fmla="*/ 5737038 w 6848334"/>
              <a:gd name="connsiteY3" fmla="*/ 2370367 h 7834427"/>
              <a:gd name="connsiteX4" fmla="*/ 5367392 w 6848334"/>
              <a:gd name="connsiteY4" fmla="*/ 3517118 h 7834427"/>
              <a:gd name="connsiteX5" fmla="*/ 5102005 w 6848334"/>
              <a:gd name="connsiteY5" fmla="*/ 4616483 h 7834427"/>
              <a:gd name="connsiteX6" fmla="*/ 4921921 w 6848334"/>
              <a:gd name="connsiteY6" fmla="*/ 5810621 h 7834427"/>
              <a:gd name="connsiteX7" fmla="*/ 4865053 w 6848334"/>
              <a:gd name="connsiteY7" fmla="*/ 6549849 h 7834427"/>
              <a:gd name="connsiteX8" fmla="*/ 4836618 w 6848334"/>
              <a:gd name="connsiteY8" fmla="*/ 7412282 h 7834427"/>
              <a:gd name="connsiteX9" fmla="*/ 4988268 w 6848334"/>
              <a:gd name="connsiteY9" fmla="*/ 7800851 h 7834427"/>
              <a:gd name="connsiteX10" fmla="*/ 4040458 w 6848334"/>
              <a:gd name="connsiteY10" fmla="*/ 7734510 h 7834427"/>
              <a:gd name="connsiteX11" fmla="*/ 642815 w 6848334"/>
              <a:gd name="connsiteY11" fmla="*/ 7098316 h 7834427"/>
              <a:gd name="connsiteX12" fmla="*/ 56697 w 6848334"/>
              <a:gd name="connsiteY12" fmla="*/ 6748385 h 7834427"/>
              <a:gd name="connsiteX13" fmla="*/ 19109 w 6848334"/>
              <a:gd name="connsiteY13" fmla="*/ 5657507 h 7834427"/>
              <a:gd name="connsiteX14" fmla="*/ 23547 w 6848334"/>
              <a:gd name="connsiteY14" fmla="*/ 0 h 7834427"/>
              <a:gd name="connsiteX15" fmla="*/ 399644 w 6848334"/>
              <a:gd name="connsiteY15" fmla="*/ 16781 h 7834427"/>
              <a:gd name="connsiteX16" fmla="*/ 6848334 w 6848334"/>
              <a:gd name="connsiteY16" fmla="*/ 783 h 7834427"/>
              <a:gd name="connsiteX0" fmla="*/ 6873553 w 6873553"/>
              <a:gd name="connsiteY0" fmla="*/ 783 h 7834427"/>
              <a:gd name="connsiteX1" fmla="*/ 6605808 w 6873553"/>
              <a:gd name="connsiteY1" fmla="*/ 484387 h 7834427"/>
              <a:gd name="connsiteX2" fmla="*/ 6150859 w 6873553"/>
              <a:gd name="connsiteY2" fmla="*/ 1394206 h 7834427"/>
              <a:gd name="connsiteX3" fmla="*/ 5762257 w 6873553"/>
              <a:gd name="connsiteY3" fmla="*/ 2370367 h 7834427"/>
              <a:gd name="connsiteX4" fmla="*/ 5392611 w 6873553"/>
              <a:gd name="connsiteY4" fmla="*/ 3517118 h 7834427"/>
              <a:gd name="connsiteX5" fmla="*/ 5127224 w 6873553"/>
              <a:gd name="connsiteY5" fmla="*/ 4616483 h 7834427"/>
              <a:gd name="connsiteX6" fmla="*/ 4947140 w 6873553"/>
              <a:gd name="connsiteY6" fmla="*/ 5810621 h 7834427"/>
              <a:gd name="connsiteX7" fmla="*/ 4890272 w 6873553"/>
              <a:gd name="connsiteY7" fmla="*/ 6549849 h 7834427"/>
              <a:gd name="connsiteX8" fmla="*/ 4861837 w 6873553"/>
              <a:gd name="connsiteY8" fmla="*/ 7412282 h 7834427"/>
              <a:gd name="connsiteX9" fmla="*/ 5013487 w 6873553"/>
              <a:gd name="connsiteY9" fmla="*/ 7800851 h 7834427"/>
              <a:gd name="connsiteX10" fmla="*/ 4065677 w 6873553"/>
              <a:gd name="connsiteY10" fmla="*/ 7734510 h 7834427"/>
              <a:gd name="connsiteX11" fmla="*/ 668034 w 6873553"/>
              <a:gd name="connsiteY11" fmla="*/ 7098316 h 7834427"/>
              <a:gd name="connsiteX12" fmla="*/ 46962 w 6873553"/>
              <a:gd name="connsiteY12" fmla="*/ 6882370 h 7834427"/>
              <a:gd name="connsiteX13" fmla="*/ 44328 w 6873553"/>
              <a:gd name="connsiteY13" fmla="*/ 5657507 h 7834427"/>
              <a:gd name="connsiteX14" fmla="*/ 48766 w 6873553"/>
              <a:gd name="connsiteY14" fmla="*/ 0 h 7834427"/>
              <a:gd name="connsiteX15" fmla="*/ 424863 w 6873553"/>
              <a:gd name="connsiteY15" fmla="*/ 16781 h 7834427"/>
              <a:gd name="connsiteX16" fmla="*/ 6873553 w 6873553"/>
              <a:gd name="connsiteY16" fmla="*/ 783 h 7834427"/>
              <a:gd name="connsiteX0" fmla="*/ 6838625 w 6838625"/>
              <a:gd name="connsiteY0" fmla="*/ 783 h 7834427"/>
              <a:gd name="connsiteX1" fmla="*/ 6570880 w 6838625"/>
              <a:gd name="connsiteY1" fmla="*/ 484387 h 7834427"/>
              <a:gd name="connsiteX2" fmla="*/ 6115931 w 6838625"/>
              <a:gd name="connsiteY2" fmla="*/ 1394206 h 7834427"/>
              <a:gd name="connsiteX3" fmla="*/ 5727329 w 6838625"/>
              <a:gd name="connsiteY3" fmla="*/ 2370367 h 7834427"/>
              <a:gd name="connsiteX4" fmla="*/ 5357683 w 6838625"/>
              <a:gd name="connsiteY4" fmla="*/ 3517118 h 7834427"/>
              <a:gd name="connsiteX5" fmla="*/ 5092296 w 6838625"/>
              <a:gd name="connsiteY5" fmla="*/ 4616483 h 7834427"/>
              <a:gd name="connsiteX6" fmla="*/ 4912212 w 6838625"/>
              <a:gd name="connsiteY6" fmla="*/ 5810621 h 7834427"/>
              <a:gd name="connsiteX7" fmla="*/ 4855344 w 6838625"/>
              <a:gd name="connsiteY7" fmla="*/ 6549849 h 7834427"/>
              <a:gd name="connsiteX8" fmla="*/ 4826909 w 6838625"/>
              <a:gd name="connsiteY8" fmla="*/ 7412282 h 7834427"/>
              <a:gd name="connsiteX9" fmla="*/ 4978559 w 6838625"/>
              <a:gd name="connsiteY9" fmla="*/ 7800851 h 7834427"/>
              <a:gd name="connsiteX10" fmla="*/ 4030749 w 6838625"/>
              <a:gd name="connsiteY10" fmla="*/ 7734510 h 7834427"/>
              <a:gd name="connsiteX11" fmla="*/ 633106 w 6838625"/>
              <a:gd name="connsiteY11" fmla="*/ 7098316 h 7834427"/>
              <a:gd name="connsiteX12" fmla="*/ 12034 w 6838625"/>
              <a:gd name="connsiteY12" fmla="*/ 6882370 h 7834427"/>
              <a:gd name="connsiteX13" fmla="*/ 9400 w 6838625"/>
              <a:gd name="connsiteY13" fmla="*/ 5657507 h 7834427"/>
              <a:gd name="connsiteX14" fmla="*/ 13838 w 6838625"/>
              <a:gd name="connsiteY14" fmla="*/ 0 h 7834427"/>
              <a:gd name="connsiteX15" fmla="*/ 389935 w 6838625"/>
              <a:gd name="connsiteY15" fmla="*/ 16781 h 7834427"/>
              <a:gd name="connsiteX16" fmla="*/ 6838625 w 6838625"/>
              <a:gd name="connsiteY16" fmla="*/ 783 h 7834427"/>
              <a:gd name="connsiteX0" fmla="*/ 6838625 w 6838625"/>
              <a:gd name="connsiteY0" fmla="*/ 783 h 7834427"/>
              <a:gd name="connsiteX1" fmla="*/ 6570880 w 6838625"/>
              <a:gd name="connsiteY1" fmla="*/ 484387 h 7834427"/>
              <a:gd name="connsiteX2" fmla="*/ 6115931 w 6838625"/>
              <a:gd name="connsiteY2" fmla="*/ 1394206 h 7834427"/>
              <a:gd name="connsiteX3" fmla="*/ 5727329 w 6838625"/>
              <a:gd name="connsiteY3" fmla="*/ 2370367 h 7834427"/>
              <a:gd name="connsiteX4" fmla="*/ 5357683 w 6838625"/>
              <a:gd name="connsiteY4" fmla="*/ 3517118 h 7834427"/>
              <a:gd name="connsiteX5" fmla="*/ 5092296 w 6838625"/>
              <a:gd name="connsiteY5" fmla="*/ 4616483 h 7834427"/>
              <a:gd name="connsiteX6" fmla="*/ 4912212 w 6838625"/>
              <a:gd name="connsiteY6" fmla="*/ 5810621 h 7834427"/>
              <a:gd name="connsiteX7" fmla="*/ 4855344 w 6838625"/>
              <a:gd name="connsiteY7" fmla="*/ 6549849 h 7834427"/>
              <a:gd name="connsiteX8" fmla="*/ 4826909 w 6838625"/>
              <a:gd name="connsiteY8" fmla="*/ 7412282 h 7834427"/>
              <a:gd name="connsiteX9" fmla="*/ 4978559 w 6838625"/>
              <a:gd name="connsiteY9" fmla="*/ 7800851 h 7834427"/>
              <a:gd name="connsiteX10" fmla="*/ 4030749 w 6838625"/>
              <a:gd name="connsiteY10" fmla="*/ 7734510 h 7834427"/>
              <a:gd name="connsiteX11" fmla="*/ 633106 w 6838625"/>
              <a:gd name="connsiteY11" fmla="*/ 7098316 h 7834427"/>
              <a:gd name="connsiteX12" fmla="*/ 12034 w 6838625"/>
              <a:gd name="connsiteY12" fmla="*/ 6882370 h 7834427"/>
              <a:gd name="connsiteX13" fmla="*/ 9400 w 6838625"/>
              <a:gd name="connsiteY13" fmla="*/ 5657507 h 7834427"/>
              <a:gd name="connsiteX14" fmla="*/ 13838 w 6838625"/>
              <a:gd name="connsiteY14" fmla="*/ 0 h 7834427"/>
              <a:gd name="connsiteX15" fmla="*/ 389935 w 6838625"/>
              <a:gd name="connsiteY15" fmla="*/ 16781 h 7834427"/>
              <a:gd name="connsiteX16" fmla="*/ 6838625 w 6838625"/>
              <a:gd name="connsiteY16" fmla="*/ 783 h 7834427"/>
              <a:gd name="connsiteX0" fmla="*/ 6838625 w 6838625"/>
              <a:gd name="connsiteY0" fmla="*/ 783 h 7844727"/>
              <a:gd name="connsiteX1" fmla="*/ 6570880 w 6838625"/>
              <a:gd name="connsiteY1" fmla="*/ 484387 h 7844727"/>
              <a:gd name="connsiteX2" fmla="*/ 6115931 w 6838625"/>
              <a:gd name="connsiteY2" fmla="*/ 1394206 h 7844727"/>
              <a:gd name="connsiteX3" fmla="*/ 5727329 w 6838625"/>
              <a:gd name="connsiteY3" fmla="*/ 2370367 h 7844727"/>
              <a:gd name="connsiteX4" fmla="*/ 5357683 w 6838625"/>
              <a:gd name="connsiteY4" fmla="*/ 3517118 h 7844727"/>
              <a:gd name="connsiteX5" fmla="*/ 5092296 w 6838625"/>
              <a:gd name="connsiteY5" fmla="*/ 4616483 h 7844727"/>
              <a:gd name="connsiteX6" fmla="*/ 4912212 w 6838625"/>
              <a:gd name="connsiteY6" fmla="*/ 5810621 h 7844727"/>
              <a:gd name="connsiteX7" fmla="*/ 4855344 w 6838625"/>
              <a:gd name="connsiteY7" fmla="*/ 6549849 h 7844727"/>
              <a:gd name="connsiteX8" fmla="*/ 4826909 w 6838625"/>
              <a:gd name="connsiteY8" fmla="*/ 7412282 h 7844727"/>
              <a:gd name="connsiteX9" fmla="*/ 4978559 w 6838625"/>
              <a:gd name="connsiteY9" fmla="*/ 7800851 h 7844727"/>
              <a:gd name="connsiteX10" fmla="*/ 4030749 w 6838625"/>
              <a:gd name="connsiteY10" fmla="*/ 7734510 h 7844727"/>
              <a:gd name="connsiteX11" fmla="*/ 2095331 w 6838625"/>
              <a:gd name="connsiteY11" fmla="*/ 6900251 h 7844727"/>
              <a:gd name="connsiteX12" fmla="*/ 12034 w 6838625"/>
              <a:gd name="connsiteY12" fmla="*/ 6882370 h 7844727"/>
              <a:gd name="connsiteX13" fmla="*/ 9400 w 6838625"/>
              <a:gd name="connsiteY13" fmla="*/ 5657507 h 7844727"/>
              <a:gd name="connsiteX14" fmla="*/ 13838 w 6838625"/>
              <a:gd name="connsiteY14" fmla="*/ 0 h 7844727"/>
              <a:gd name="connsiteX15" fmla="*/ 389935 w 6838625"/>
              <a:gd name="connsiteY15" fmla="*/ 16781 h 7844727"/>
              <a:gd name="connsiteX16" fmla="*/ 6838625 w 6838625"/>
              <a:gd name="connsiteY16" fmla="*/ 783 h 7844727"/>
              <a:gd name="connsiteX0" fmla="*/ 6838625 w 6838625"/>
              <a:gd name="connsiteY0" fmla="*/ 783 h 7844727"/>
              <a:gd name="connsiteX1" fmla="*/ 6570880 w 6838625"/>
              <a:gd name="connsiteY1" fmla="*/ 484387 h 7844727"/>
              <a:gd name="connsiteX2" fmla="*/ 6115931 w 6838625"/>
              <a:gd name="connsiteY2" fmla="*/ 1394206 h 7844727"/>
              <a:gd name="connsiteX3" fmla="*/ 5727329 w 6838625"/>
              <a:gd name="connsiteY3" fmla="*/ 2370367 h 7844727"/>
              <a:gd name="connsiteX4" fmla="*/ 5357683 w 6838625"/>
              <a:gd name="connsiteY4" fmla="*/ 3517118 h 7844727"/>
              <a:gd name="connsiteX5" fmla="*/ 5092296 w 6838625"/>
              <a:gd name="connsiteY5" fmla="*/ 4616483 h 7844727"/>
              <a:gd name="connsiteX6" fmla="*/ 4912212 w 6838625"/>
              <a:gd name="connsiteY6" fmla="*/ 5810621 h 7844727"/>
              <a:gd name="connsiteX7" fmla="*/ 4855344 w 6838625"/>
              <a:gd name="connsiteY7" fmla="*/ 6549849 h 7844727"/>
              <a:gd name="connsiteX8" fmla="*/ 4826909 w 6838625"/>
              <a:gd name="connsiteY8" fmla="*/ 7412282 h 7844727"/>
              <a:gd name="connsiteX9" fmla="*/ 4978559 w 6838625"/>
              <a:gd name="connsiteY9" fmla="*/ 7800851 h 7844727"/>
              <a:gd name="connsiteX10" fmla="*/ 4030749 w 6838625"/>
              <a:gd name="connsiteY10" fmla="*/ 7734510 h 7844727"/>
              <a:gd name="connsiteX11" fmla="*/ 2095331 w 6838625"/>
              <a:gd name="connsiteY11" fmla="*/ 6900251 h 7844727"/>
              <a:gd name="connsiteX12" fmla="*/ 12034 w 6838625"/>
              <a:gd name="connsiteY12" fmla="*/ 6882370 h 7844727"/>
              <a:gd name="connsiteX13" fmla="*/ 9400 w 6838625"/>
              <a:gd name="connsiteY13" fmla="*/ 5657507 h 7844727"/>
              <a:gd name="connsiteX14" fmla="*/ 13838 w 6838625"/>
              <a:gd name="connsiteY14" fmla="*/ 0 h 7844727"/>
              <a:gd name="connsiteX15" fmla="*/ 389935 w 6838625"/>
              <a:gd name="connsiteY15" fmla="*/ 16781 h 7844727"/>
              <a:gd name="connsiteX16" fmla="*/ 6838625 w 6838625"/>
              <a:gd name="connsiteY16" fmla="*/ 783 h 7844727"/>
              <a:gd name="connsiteX0" fmla="*/ 6838625 w 6838625"/>
              <a:gd name="connsiteY0" fmla="*/ 783 h 7844727"/>
              <a:gd name="connsiteX1" fmla="*/ 6570880 w 6838625"/>
              <a:gd name="connsiteY1" fmla="*/ 484387 h 7844727"/>
              <a:gd name="connsiteX2" fmla="*/ 6115931 w 6838625"/>
              <a:gd name="connsiteY2" fmla="*/ 1394206 h 7844727"/>
              <a:gd name="connsiteX3" fmla="*/ 5727329 w 6838625"/>
              <a:gd name="connsiteY3" fmla="*/ 2370367 h 7844727"/>
              <a:gd name="connsiteX4" fmla="*/ 5357683 w 6838625"/>
              <a:gd name="connsiteY4" fmla="*/ 3517118 h 7844727"/>
              <a:gd name="connsiteX5" fmla="*/ 5092296 w 6838625"/>
              <a:gd name="connsiteY5" fmla="*/ 4616483 h 7844727"/>
              <a:gd name="connsiteX6" fmla="*/ 4912212 w 6838625"/>
              <a:gd name="connsiteY6" fmla="*/ 5810621 h 7844727"/>
              <a:gd name="connsiteX7" fmla="*/ 4855344 w 6838625"/>
              <a:gd name="connsiteY7" fmla="*/ 6549849 h 7844727"/>
              <a:gd name="connsiteX8" fmla="*/ 4830902 w 6838625"/>
              <a:gd name="connsiteY8" fmla="*/ 6880280 h 7844727"/>
              <a:gd name="connsiteX9" fmla="*/ 4826909 w 6838625"/>
              <a:gd name="connsiteY9" fmla="*/ 7412282 h 7844727"/>
              <a:gd name="connsiteX10" fmla="*/ 4978559 w 6838625"/>
              <a:gd name="connsiteY10" fmla="*/ 7800851 h 7844727"/>
              <a:gd name="connsiteX11" fmla="*/ 4030749 w 6838625"/>
              <a:gd name="connsiteY11" fmla="*/ 7734510 h 7844727"/>
              <a:gd name="connsiteX12" fmla="*/ 2095331 w 6838625"/>
              <a:gd name="connsiteY12" fmla="*/ 6900251 h 7844727"/>
              <a:gd name="connsiteX13" fmla="*/ 12034 w 6838625"/>
              <a:gd name="connsiteY13" fmla="*/ 6882370 h 7844727"/>
              <a:gd name="connsiteX14" fmla="*/ 9400 w 6838625"/>
              <a:gd name="connsiteY14" fmla="*/ 5657507 h 7844727"/>
              <a:gd name="connsiteX15" fmla="*/ 13838 w 6838625"/>
              <a:gd name="connsiteY15" fmla="*/ 0 h 7844727"/>
              <a:gd name="connsiteX16" fmla="*/ 389935 w 6838625"/>
              <a:gd name="connsiteY16" fmla="*/ 16781 h 7844727"/>
              <a:gd name="connsiteX17" fmla="*/ 6838625 w 6838625"/>
              <a:gd name="connsiteY17" fmla="*/ 783 h 7844727"/>
              <a:gd name="connsiteX0" fmla="*/ 6838625 w 6838625"/>
              <a:gd name="connsiteY0" fmla="*/ 783 h 7815063"/>
              <a:gd name="connsiteX1" fmla="*/ 6570880 w 6838625"/>
              <a:gd name="connsiteY1" fmla="*/ 484387 h 7815063"/>
              <a:gd name="connsiteX2" fmla="*/ 6115931 w 6838625"/>
              <a:gd name="connsiteY2" fmla="*/ 1394206 h 7815063"/>
              <a:gd name="connsiteX3" fmla="*/ 5727329 w 6838625"/>
              <a:gd name="connsiteY3" fmla="*/ 2370367 h 7815063"/>
              <a:gd name="connsiteX4" fmla="*/ 5357683 w 6838625"/>
              <a:gd name="connsiteY4" fmla="*/ 3517118 h 7815063"/>
              <a:gd name="connsiteX5" fmla="*/ 5092296 w 6838625"/>
              <a:gd name="connsiteY5" fmla="*/ 4616483 h 7815063"/>
              <a:gd name="connsiteX6" fmla="*/ 4912212 w 6838625"/>
              <a:gd name="connsiteY6" fmla="*/ 5810621 h 7815063"/>
              <a:gd name="connsiteX7" fmla="*/ 4855344 w 6838625"/>
              <a:gd name="connsiteY7" fmla="*/ 6549849 h 7815063"/>
              <a:gd name="connsiteX8" fmla="*/ 4830902 w 6838625"/>
              <a:gd name="connsiteY8" fmla="*/ 6880280 h 7815063"/>
              <a:gd name="connsiteX9" fmla="*/ 4826909 w 6838625"/>
              <a:gd name="connsiteY9" fmla="*/ 7412282 h 7815063"/>
              <a:gd name="connsiteX10" fmla="*/ 4978559 w 6838625"/>
              <a:gd name="connsiteY10" fmla="*/ 7800851 h 7815063"/>
              <a:gd name="connsiteX11" fmla="*/ 2095331 w 6838625"/>
              <a:gd name="connsiteY11" fmla="*/ 6900251 h 7815063"/>
              <a:gd name="connsiteX12" fmla="*/ 12034 w 6838625"/>
              <a:gd name="connsiteY12" fmla="*/ 6882370 h 7815063"/>
              <a:gd name="connsiteX13" fmla="*/ 9400 w 6838625"/>
              <a:gd name="connsiteY13" fmla="*/ 5657507 h 7815063"/>
              <a:gd name="connsiteX14" fmla="*/ 13838 w 6838625"/>
              <a:gd name="connsiteY14" fmla="*/ 0 h 7815063"/>
              <a:gd name="connsiteX15" fmla="*/ 389935 w 6838625"/>
              <a:gd name="connsiteY15" fmla="*/ 16781 h 7815063"/>
              <a:gd name="connsiteX16" fmla="*/ 6838625 w 6838625"/>
              <a:gd name="connsiteY16" fmla="*/ 783 h 7815063"/>
              <a:gd name="connsiteX0" fmla="*/ 6838625 w 6838625"/>
              <a:gd name="connsiteY0" fmla="*/ 783 h 7412301"/>
              <a:gd name="connsiteX1" fmla="*/ 6570880 w 6838625"/>
              <a:gd name="connsiteY1" fmla="*/ 484387 h 7412301"/>
              <a:gd name="connsiteX2" fmla="*/ 6115931 w 6838625"/>
              <a:gd name="connsiteY2" fmla="*/ 1394206 h 7412301"/>
              <a:gd name="connsiteX3" fmla="*/ 5727329 w 6838625"/>
              <a:gd name="connsiteY3" fmla="*/ 2370367 h 7412301"/>
              <a:gd name="connsiteX4" fmla="*/ 5357683 w 6838625"/>
              <a:gd name="connsiteY4" fmla="*/ 3517118 h 7412301"/>
              <a:gd name="connsiteX5" fmla="*/ 5092296 w 6838625"/>
              <a:gd name="connsiteY5" fmla="*/ 4616483 h 7412301"/>
              <a:gd name="connsiteX6" fmla="*/ 4912212 w 6838625"/>
              <a:gd name="connsiteY6" fmla="*/ 5810621 h 7412301"/>
              <a:gd name="connsiteX7" fmla="*/ 4855344 w 6838625"/>
              <a:gd name="connsiteY7" fmla="*/ 6549849 h 7412301"/>
              <a:gd name="connsiteX8" fmla="*/ 4830902 w 6838625"/>
              <a:gd name="connsiteY8" fmla="*/ 6880280 h 7412301"/>
              <a:gd name="connsiteX9" fmla="*/ 4826909 w 6838625"/>
              <a:gd name="connsiteY9" fmla="*/ 7412282 h 7412301"/>
              <a:gd name="connsiteX10" fmla="*/ 2095331 w 6838625"/>
              <a:gd name="connsiteY10" fmla="*/ 6900251 h 7412301"/>
              <a:gd name="connsiteX11" fmla="*/ 12034 w 6838625"/>
              <a:gd name="connsiteY11" fmla="*/ 6882370 h 7412301"/>
              <a:gd name="connsiteX12" fmla="*/ 9400 w 6838625"/>
              <a:gd name="connsiteY12" fmla="*/ 5657507 h 7412301"/>
              <a:gd name="connsiteX13" fmla="*/ 13838 w 6838625"/>
              <a:gd name="connsiteY13" fmla="*/ 0 h 7412301"/>
              <a:gd name="connsiteX14" fmla="*/ 389935 w 6838625"/>
              <a:gd name="connsiteY14" fmla="*/ 16781 h 7412301"/>
              <a:gd name="connsiteX15" fmla="*/ 6838625 w 6838625"/>
              <a:gd name="connsiteY15" fmla="*/ 783 h 7412301"/>
              <a:gd name="connsiteX0" fmla="*/ 6838625 w 6838625"/>
              <a:gd name="connsiteY0" fmla="*/ 783 h 6912548"/>
              <a:gd name="connsiteX1" fmla="*/ 6570880 w 6838625"/>
              <a:gd name="connsiteY1" fmla="*/ 484387 h 6912548"/>
              <a:gd name="connsiteX2" fmla="*/ 6115931 w 6838625"/>
              <a:gd name="connsiteY2" fmla="*/ 1394206 h 6912548"/>
              <a:gd name="connsiteX3" fmla="*/ 5727329 w 6838625"/>
              <a:gd name="connsiteY3" fmla="*/ 2370367 h 6912548"/>
              <a:gd name="connsiteX4" fmla="*/ 5357683 w 6838625"/>
              <a:gd name="connsiteY4" fmla="*/ 3517118 h 6912548"/>
              <a:gd name="connsiteX5" fmla="*/ 5092296 w 6838625"/>
              <a:gd name="connsiteY5" fmla="*/ 4616483 h 6912548"/>
              <a:gd name="connsiteX6" fmla="*/ 4912212 w 6838625"/>
              <a:gd name="connsiteY6" fmla="*/ 5810621 h 6912548"/>
              <a:gd name="connsiteX7" fmla="*/ 4855344 w 6838625"/>
              <a:gd name="connsiteY7" fmla="*/ 6549849 h 6912548"/>
              <a:gd name="connsiteX8" fmla="*/ 4830902 w 6838625"/>
              <a:gd name="connsiteY8" fmla="*/ 6880280 h 6912548"/>
              <a:gd name="connsiteX9" fmla="*/ 2095331 w 6838625"/>
              <a:gd name="connsiteY9" fmla="*/ 6900251 h 6912548"/>
              <a:gd name="connsiteX10" fmla="*/ 12034 w 6838625"/>
              <a:gd name="connsiteY10" fmla="*/ 6882370 h 6912548"/>
              <a:gd name="connsiteX11" fmla="*/ 9400 w 6838625"/>
              <a:gd name="connsiteY11" fmla="*/ 5657507 h 6912548"/>
              <a:gd name="connsiteX12" fmla="*/ 13838 w 6838625"/>
              <a:gd name="connsiteY12" fmla="*/ 0 h 6912548"/>
              <a:gd name="connsiteX13" fmla="*/ 389935 w 6838625"/>
              <a:gd name="connsiteY13" fmla="*/ 16781 h 6912548"/>
              <a:gd name="connsiteX14" fmla="*/ 6838625 w 6838625"/>
              <a:gd name="connsiteY14" fmla="*/ 783 h 6912548"/>
              <a:gd name="connsiteX0" fmla="*/ 6838625 w 6838625"/>
              <a:gd name="connsiteY0" fmla="*/ 783 h 6912548"/>
              <a:gd name="connsiteX1" fmla="*/ 6570880 w 6838625"/>
              <a:gd name="connsiteY1" fmla="*/ 484387 h 6912548"/>
              <a:gd name="connsiteX2" fmla="*/ 6115931 w 6838625"/>
              <a:gd name="connsiteY2" fmla="*/ 1394206 h 6912548"/>
              <a:gd name="connsiteX3" fmla="*/ 5727329 w 6838625"/>
              <a:gd name="connsiteY3" fmla="*/ 2370367 h 6912548"/>
              <a:gd name="connsiteX4" fmla="*/ 5357683 w 6838625"/>
              <a:gd name="connsiteY4" fmla="*/ 3517118 h 6912548"/>
              <a:gd name="connsiteX5" fmla="*/ 5092296 w 6838625"/>
              <a:gd name="connsiteY5" fmla="*/ 4616483 h 6912548"/>
              <a:gd name="connsiteX6" fmla="*/ 4912212 w 6838625"/>
              <a:gd name="connsiteY6" fmla="*/ 5810621 h 6912548"/>
              <a:gd name="connsiteX7" fmla="*/ 4855344 w 6838625"/>
              <a:gd name="connsiteY7" fmla="*/ 6549849 h 6912548"/>
              <a:gd name="connsiteX8" fmla="*/ 4830902 w 6838625"/>
              <a:gd name="connsiteY8" fmla="*/ 6880280 h 6912548"/>
              <a:gd name="connsiteX9" fmla="*/ 2095331 w 6838625"/>
              <a:gd name="connsiteY9" fmla="*/ 6900251 h 6912548"/>
              <a:gd name="connsiteX10" fmla="*/ 12034 w 6838625"/>
              <a:gd name="connsiteY10" fmla="*/ 6882370 h 6912548"/>
              <a:gd name="connsiteX11" fmla="*/ 9400 w 6838625"/>
              <a:gd name="connsiteY11" fmla="*/ 5657507 h 6912548"/>
              <a:gd name="connsiteX12" fmla="*/ 13838 w 6838625"/>
              <a:gd name="connsiteY12" fmla="*/ 0 h 6912548"/>
              <a:gd name="connsiteX13" fmla="*/ 389935 w 6838625"/>
              <a:gd name="connsiteY13" fmla="*/ 16781 h 6912548"/>
              <a:gd name="connsiteX14" fmla="*/ 6838625 w 6838625"/>
              <a:gd name="connsiteY14" fmla="*/ 783 h 6912548"/>
              <a:gd name="connsiteX0" fmla="*/ 6838625 w 6838625"/>
              <a:gd name="connsiteY0" fmla="*/ 783 h 6940024"/>
              <a:gd name="connsiteX1" fmla="*/ 6570880 w 6838625"/>
              <a:gd name="connsiteY1" fmla="*/ 484387 h 6940024"/>
              <a:gd name="connsiteX2" fmla="*/ 6115931 w 6838625"/>
              <a:gd name="connsiteY2" fmla="*/ 1394206 h 6940024"/>
              <a:gd name="connsiteX3" fmla="*/ 5727329 w 6838625"/>
              <a:gd name="connsiteY3" fmla="*/ 2370367 h 6940024"/>
              <a:gd name="connsiteX4" fmla="*/ 5357683 w 6838625"/>
              <a:gd name="connsiteY4" fmla="*/ 3517118 h 6940024"/>
              <a:gd name="connsiteX5" fmla="*/ 5092296 w 6838625"/>
              <a:gd name="connsiteY5" fmla="*/ 4616483 h 6940024"/>
              <a:gd name="connsiteX6" fmla="*/ 4912212 w 6838625"/>
              <a:gd name="connsiteY6" fmla="*/ 5810621 h 6940024"/>
              <a:gd name="connsiteX7" fmla="*/ 4855344 w 6838625"/>
              <a:gd name="connsiteY7" fmla="*/ 6549849 h 6940024"/>
              <a:gd name="connsiteX8" fmla="*/ 4836979 w 6838625"/>
              <a:gd name="connsiteY8" fmla="*/ 6916739 h 6940024"/>
              <a:gd name="connsiteX9" fmla="*/ 2095331 w 6838625"/>
              <a:gd name="connsiteY9" fmla="*/ 6900251 h 6940024"/>
              <a:gd name="connsiteX10" fmla="*/ 12034 w 6838625"/>
              <a:gd name="connsiteY10" fmla="*/ 6882370 h 6940024"/>
              <a:gd name="connsiteX11" fmla="*/ 9400 w 6838625"/>
              <a:gd name="connsiteY11" fmla="*/ 5657507 h 6940024"/>
              <a:gd name="connsiteX12" fmla="*/ 13838 w 6838625"/>
              <a:gd name="connsiteY12" fmla="*/ 0 h 6940024"/>
              <a:gd name="connsiteX13" fmla="*/ 389935 w 6838625"/>
              <a:gd name="connsiteY13" fmla="*/ 16781 h 6940024"/>
              <a:gd name="connsiteX14" fmla="*/ 6838625 w 6838625"/>
              <a:gd name="connsiteY14" fmla="*/ 783 h 6940024"/>
              <a:gd name="connsiteX0" fmla="*/ 6838625 w 6838625"/>
              <a:gd name="connsiteY0" fmla="*/ 783 h 6921215"/>
              <a:gd name="connsiteX1" fmla="*/ 6570880 w 6838625"/>
              <a:gd name="connsiteY1" fmla="*/ 484387 h 6921215"/>
              <a:gd name="connsiteX2" fmla="*/ 6115931 w 6838625"/>
              <a:gd name="connsiteY2" fmla="*/ 1394206 h 6921215"/>
              <a:gd name="connsiteX3" fmla="*/ 5727329 w 6838625"/>
              <a:gd name="connsiteY3" fmla="*/ 2370367 h 6921215"/>
              <a:gd name="connsiteX4" fmla="*/ 5357683 w 6838625"/>
              <a:gd name="connsiteY4" fmla="*/ 3517118 h 6921215"/>
              <a:gd name="connsiteX5" fmla="*/ 5092296 w 6838625"/>
              <a:gd name="connsiteY5" fmla="*/ 4616483 h 6921215"/>
              <a:gd name="connsiteX6" fmla="*/ 4912212 w 6838625"/>
              <a:gd name="connsiteY6" fmla="*/ 5810621 h 6921215"/>
              <a:gd name="connsiteX7" fmla="*/ 4855344 w 6838625"/>
              <a:gd name="connsiteY7" fmla="*/ 6549849 h 6921215"/>
              <a:gd name="connsiteX8" fmla="*/ 4836979 w 6838625"/>
              <a:gd name="connsiteY8" fmla="*/ 6916739 h 6921215"/>
              <a:gd name="connsiteX9" fmla="*/ 2095331 w 6838625"/>
              <a:gd name="connsiteY9" fmla="*/ 6900251 h 6921215"/>
              <a:gd name="connsiteX10" fmla="*/ 12034 w 6838625"/>
              <a:gd name="connsiteY10" fmla="*/ 6882370 h 6921215"/>
              <a:gd name="connsiteX11" fmla="*/ 9400 w 6838625"/>
              <a:gd name="connsiteY11" fmla="*/ 5657507 h 6921215"/>
              <a:gd name="connsiteX12" fmla="*/ 13838 w 6838625"/>
              <a:gd name="connsiteY12" fmla="*/ 0 h 6921215"/>
              <a:gd name="connsiteX13" fmla="*/ 389935 w 6838625"/>
              <a:gd name="connsiteY13" fmla="*/ 16781 h 6921215"/>
              <a:gd name="connsiteX14" fmla="*/ 6838625 w 6838625"/>
              <a:gd name="connsiteY14" fmla="*/ 783 h 692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38625" h="6921215">
                <a:moveTo>
                  <a:pt x="6838625" y="783"/>
                </a:moveTo>
                <a:cubicBezTo>
                  <a:pt x="6706721" y="221130"/>
                  <a:pt x="6691329" y="252150"/>
                  <a:pt x="6570880" y="484387"/>
                </a:cubicBezTo>
                <a:cubicBezTo>
                  <a:pt x="6450431" y="716624"/>
                  <a:pt x="6256523" y="1079876"/>
                  <a:pt x="6115931" y="1394206"/>
                </a:cubicBezTo>
                <a:cubicBezTo>
                  <a:pt x="5975339" y="1708536"/>
                  <a:pt x="5853704" y="2016548"/>
                  <a:pt x="5727329" y="2370367"/>
                </a:cubicBezTo>
                <a:cubicBezTo>
                  <a:pt x="5600954" y="2724186"/>
                  <a:pt x="5463522" y="3142765"/>
                  <a:pt x="5357683" y="3517118"/>
                </a:cubicBezTo>
                <a:cubicBezTo>
                  <a:pt x="5251844" y="3891471"/>
                  <a:pt x="5166541" y="4234233"/>
                  <a:pt x="5092296" y="4616483"/>
                </a:cubicBezTo>
                <a:cubicBezTo>
                  <a:pt x="5018051" y="4998733"/>
                  <a:pt x="4951704" y="5488393"/>
                  <a:pt x="4912212" y="5810621"/>
                </a:cubicBezTo>
                <a:cubicBezTo>
                  <a:pt x="4872720" y="6132849"/>
                  <a:pt x="4867883" y="6365496"/>
                  <a:pt x="4855344" y="6549849"/>
                </a:cubicBezTo>
                <a:cubicBezTo>
                  <a:pt x="4842805" y="6734202"/>
                  <a:pt x="4841224" y="6955562"/>
                  <a:pt x="4836979" y="6916739"/>
                </a:cubicBezTo>
                <a:cubicBezTo>
                  <a:pt x="4036679" y="6890069"/>
                  <a:pt x="2899488" y="6905979"/>
                  <a:pt x="2095331" y="6900251"/>
                </a:cubicBezTo>
                <a:lnTo>
                  <a:pt x="12034" y="6882370"/>
                </a:lnTo>
                <a:cubicBezTo>
                  <a:pt x="7118" y="6502424"/>
                  <a:pt x="9099" y="6804569"/>
                  <a:pt x="9400" y="5657507"/>
                </a:cubicBezTo>
                <a:cubicBezTo>
                  <a:pt x="9701" y="4510445"/>
                  <a:pt x="-14631" y="1190615"/>
                  <a:pt x="13838" y="0"/>
                </a:cubicBezTo>
                <a:cubicBezTo>
                  <a:pt x="-34608" y="28381"/>
                  <a:pt x="389935" y="16781"/>
                  <a:pt x="389935" y="16781"/>
                </a:cubicBezTo>
                <a:lnTo>
                  <a:pt x="6838625" y="783"/>
                </a:lnTo>
                <a:close/>
              </a:path>
            </a:pathLst>
          </a:custGeom>
          <a:solidFill>
            <a:srgbClr val="C20E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Inhaltsplatzhalter 2"/>
          <p:cNvSpPr txBox="1">
            <a:spLocks/>
          </p:cNvSpPr>
          <p:nvPr userDrawn="1"/>
        </p:nvSpPr>
        <p:spPr>
          <a:xfrm>
            <a:off x="918504" y="978807"/>
            <a:ext cx="5443415" cy="349612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e-DE" sz="4800" b="1" baseline="30000" dirty="0" err="1">
                <a:solidFill>
                  <a:prstClr val="white"/>
                </a:solidFill>
                <a:latin typeface="Arial"/>
                <a:cs typeface="Arial"/>
              </a:rPr>
              <a:t>Eperum</a:t>
            </a:r>
            <a:r>
              <a:rPr lang="de-DE" sz="4800" b="1" baseline="30000" dirty="0">
                <a:solidFill>
                  <a:prstClr val="white"/>
                </a:solidFill>
                <a:latin typeface="Arial"/>
                <a:cs typeface="Arial"/>
              </a:rPr>
              <a:t> la </a:t>
            </a:r>
            <a:r>
              <a:rPr lang="de-DE" sz="4800" b="1" baseline="30000" dirty="0" err="1">
                <a:solidFill>
                  <a:prstClr val="white"/>
                </a:solidFill>
                <a:latin typeface="Arial"/>
                <a:cs typeface="Arial"/>
              </a:rPr>
              <a:t>doluptat</a:t>
            </a:r>
            <a:r>
              <a:rPr lang="de-DE" sz="4800" b="1" baseline="3000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de-DE" sz="4800" b="1" baseline="30000" dirty="0" err="1">
                <a:solidFill>
                  <a:prstClr val="white"/>
                </a:solidFill>
                <a:latin typeface="Arial"/>
                <a:cs typeface="Arial"/>
              </a:rPr>
              <a:t>dipsam</a:t>
            </a:r>
            <a:r>
              <a:rPr lang="de-DE" sz="4800" b="1" baseline="3000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de-DE" sz="4800" b="1" baseline="30000" dirty="0" err="1">
                <a:solidFill>
                  <a:prstClr val="white"/>
                </a:solidFill>
                <a:latin typeface="Arial"/>
                <a:cs typeface="Arial"/>
              </a:rPr>
              <a:t>nempor</a:t>
            </a:r>
            <a:r>
              <a:rPr lang="de-DE" sz="4800" b="1" baseline="3000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de-DE" sz="4800" b="1" baseline="30000" dirty="0" err="1">
                <a:solidFill>
                  <a:prstClr val="white"/>
                </a:solidFill>
                <a:latin typeface="Arial"/>
                <a:cs typeface="Arial"/>
              </a:rPr>
              <a:t>sernam</a:t>
            </a:r>
            <a:r>
              <a:rPr lang="de-DE" sz="4800" b="1" baseline="3000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de-DE" sz="4800" b="1" baseline="30000" dirty="0" err="1">
                <a:solidFill>
                  <a:prstClr val="white"/>
                </a:solidFill>
                <a:latin typeface="Arial"/>
                <a:cs typeface="Arial"/>
              </a:rPr>
              <a:t>laborepre</a:t>
            </a:r>
            <a:r>
              <a:rPr lang="de-DE" sz="4800" b="1" baseline="3000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</a:p>
          <a:p>
            <a:pPr marL="0" indent="0">
              <a:buFont typeface="Arial"/>
              <a:buNone/>
            </a:pPr>
            <a:r>
              <a:rPr lang="de-DE" sz="4800" b="1" baseline="30000" dirty="0" err="1">
                <a:solidFill>
                  <a:prstClr val="white"/>
                </a:solidFill>
                <a:latin typeface="Arial"/>
                <a:cs typeface="Arial"/>
              </a:rPr>
              <a:t>sequas</a:t>
            </a:r>
            <a:r>
              <a:rPr lang="de-DE" sz="4800" b="1" baseline="3000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de-DE" sz="4800" b="1" baseline="30000" dirty="0" err="1">
                <a:solidFill>
                  <a:prstClr val="white"/>
                </a:solidFill>
                <a:latin typeface="Arial"/>
                <a:cs typeface="Arial"/>
              </a:rPr>
              <a:t>exer</a:t>
            </a:r>
            <a:endParaRPr lang="de-DE" sz="4800" b="1" baseline="30000" dirty="0">
              <a:solidFill>
                <a:prstClr val="white"/>
              </a:solidFill>
              <a:latin typeface="Arial"/>
              <a:cs typeface="Arial"/>
            </a:endParaRPr>
          </a:p>
          <a:p>
            <a:pPr marL="0" indent="0">
              <a:buFont typeface="Arial"/>
              <a:buNone/>
            </a:pPr>
            <a:endParaRPr lang="de-DE" sz="4300" b="1" baseline="30000" dirty="0">
              <a:solidFill>
                <a:prstClr val="white"/>
              </a:solidFill>
              <a:latin typeface="Arial"/>
              <a:cs typeface="Arial"/>
            </a:endParaRPr>
          </a:p>
          <a:p>
            <a:pPr marL="0" indent="0">
              <a:buFont typeface="Arial"/>
              <a:buNone/>
            </a:pPr>
            <a:r>
              <a:rPr lang="de-DE" sz="3100" baseline="30000" dirty="0" err="1">
                <a:solidFill>
                  <a:srgbClr val="FFFFFF"/>
                </a:solidFill>
                <a:latin typeface="Arial"/>
                <a:cs typeface="Arial"/>
              </a:rPr>
              <a:t>nam</a:t>
            </a:r>
            <a:r>
              <a:rPr lang="de-DE" sz="3100" baseline="30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de-DE" sz="3100" baseline="30000" dirty="0" err="1">
                <a:solidFill>
                  <a:srgbClr val="FFFFFF"/>
                </a:solidFill>
                <a:latin typeface="Arial"/>
                <a:cs typeface="Arial"/>
              </a:rPr>
              <a:t>laborepre</a:t>
            </a:r>
            <a:r>
              <a:rPr lang="de-DE" sz="3100" baseline="30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marL="0" indent="0">
              <a:buFont typeface="Arial"/>
              <a:buNone/>
            </a:pPr>
            <a:r>
              <a:rPr lang="de-DE" sz="3100" baseline="30000" dirty="0" err="1">
                <a:solidFill>
                  <a:srgbClr val="FFFFFF"/>
                </a:solidFill>
                <a:latin typeface="Arial"/>
                <a:cs typeface="Arial"/>
              </a:rPr>
              <a:t>sequas</a:t>
            </a:r>
            <a:r>
              <a:rPr lang="de-DE" sz="3100" baseline="30000" dirty="0">
                <a:solidFill>
                  <a:srgbClr val="FFFFFF"/>
                </a:solidFill>
                <a:latin typeface="Arial"/>
                <a:cs typeface="Arial"/>
              </a:rPr>
              <a:t> exe</a:t>
            </a:r>
            <a:endParaRPr lang="de-DE" sz="3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580" y="1812226"/>
            <a:ext cx="975000" cy="48543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673" y="2235962"/>
            <a:ext cx="1076252" cy="48543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463" y="1423965"/>
            <a:ext cx="997839" cy="48543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00" y="6082258"/>
            <a:ext cx="1310675" cy="25646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631" y="5529031"/>
            <a:ext cx="1449659" cy="14563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85" y="2290210"/>
            <a:ext cx="1019415" cy="37693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" t="8157" r="5628" b="9212"/>
          <a:stretch/>
        </p:blipFill>
        <p:spPr>
          <a:xfrm>
            <a:off x="8024854" y="3798888"/>
            <a:ext cx="1019415" cy="53349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623" y="3409811"/>
            <a:ext cx="1067957" cy="44610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843886" y="3047957"/>
            <a:ext cx="1019414" cy="54768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33" y="4497705"/>
            <a:ext cx="970869" cy="62974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344" y="6008361"/>
            <a:ext cx="1067958" cy="330363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623" y="4169276"/>
            <a:ext cx="970870" cy="710378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272" y="5997895"/>
            <a:ext cx="1262133" cy="340829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7"/>
          <a:stretch/>
        </p:blipFill>
        <p:spPr>
          <a:xfrm>
            <a:off x="9510117" y="5193011"/>
            <a:ext cx="1009234" cy="491527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892" y="4940439"/>
            <a:ext cx="582523" cy="687111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949" y="5409876"/>
            <a:ext cx="1213589" cy="37635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420" y="3391092"/>
            <a:ext cx="970870" cy="705028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892" y="3976451"/>
            <a:ext cx="582522" cy="583179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265" y="6076248"/>
            <a:ext cx="1699025" cy="262476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05" y="3017425"/>
            <a:ext cx="970870" cy="485436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43" y="2611019"/>
            <a:ext cx="1274108" cy="485435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150" y="4628413"/>
            <a:ext cx="1096825" cy="48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6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" descr="apfel_aus_logo_214px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4825773" y="2176580"/>
            <a:ext cx="2540454" cy="250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86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ihandform 20"/>
          <p:cNvSpPr/>
          <p:nvPr userDrawn="1"/>
        </p:nvSpPr>
        <p:spPr>
          <a:xfrm>
            <a:off x="11102791" y="1707476"/>
            <a:ext cx="1170215" cy="5177908"/>
          </a:xfrm>
          <a:custGeom>
            <a:avLst/>
            <a:gdLst>
              <a:gd name="connsiteX0" fmla="*/ 117729 w 1537727"/>
              <a:gd name="connsiteY0" fmla="*/ 6353529 h 6776779"/>
              <a:gd name="connsiteX1" fmla="*/ 1454141 w 1537727"/>
              <a:gd name="connsiteY1" fmla="*/ 6306143 h 6776779"/>
              <a:gd name="connsiteX2" fmla="*/ 1302491 w 1537727"/>
              <a:gd name="connsiteY2" fmla="*/ 155385 h 6776779"/>
              <a:gd name="connsiteX3" fmla="*/ 525287 w 1537727"/>
              <a:gd name="connsiteY3" fmla="*/ 2088751 h 6776779"/>
              <a:gd name="connsiteX4" fmla="*/ 136685 w 1537727"/>
              <a:gd name="connsiteY4" fmla="*/ 4780300 h 6776779"/>
              <a:gd name="connsiteX5" fmla="*/ 70338 w 1537727"/>
              <a:gd name="connsiteY5" fmla="*/ 6334574 h 6776779"/>
              <a:gd name="connsiteX6" fmla="*/ 117729 w 1537727"/>
              <a:gd name="connsiteY6" fmla="*/ 6353529 h 6776779"/>
              <a:gd name="connsiteX0" fmla="*/ 117729 w 1528180"/>
              <a:gd name="connsiteY0" fmla="*/ 6532359 h 6955609"/>
              <a:gd name="connsiteX1" fmla="*/ 1454141 w 1528180"/>
              <a:gd name="connsiteY1" fmla="*/ 6484973 h 6955609"/>
              <a:gd name="connsiteX2" fmla="*/ 1302491 w 1528180"/>
              <a:gd name="connsiteY2" fmla="*/ 334215 h 6955609"/>
              <a:gd name="connsiteX3" fmla="*/ 852769 w 1528180"/>
              <a:gd name="connsiteY3" fmla="*/ 970755 h 6955609"/>
              <a:gd name="connsiteX4" fmla="*/ 525287 w 1528180"/>
              <a:gd name="connsiteY4" fmla="*/ 2267581 h 6955609"/>
              <a:gd name="connsiteX5" fmla="*/ 136685 w 1528180"/>
              <a:gd name="connsiteY5" fmla="*/ 4959130 h 6955609"/>
              <a:gd name="connsiteX6" fmla="*/ 70338 w 1528180"/>
              <a:gd name="connsiteY6" fmla="*/ 6513404 h 6955609"/>
              <a:gd name="connsiteX7" fmla="*/ 117729 w 1528180"/>
              <a:gd name="connsiteY7" fmla="*/ 6532359 h 6955609"/>
              <a:gd name="connsiteX0" fmla="*/ 117729 w 1528180"/>
              <a:gd name="connsiteY0" fmla="*/ 6532359 h 6955609"/>
              <a:gd name="connsiteX1" fmla="*/ 1454141 w 1528180"/>
              <a:gd name="connsiteY1" fmla="*/ 6484973 h 6955609"/>
              <a:gd name="connsiteX2" fmla="*/ 1302491 w 1528180"/>
              <a:gd name="connsiteY2" fmla="*/ 334215 h 6955609"/>
              <a:gd name="connsiteX3" fmla="*/ 852769 w 1528180"/>
              <a:gd name="connsiteY3" fmla="*/ 970755 h 6955609"/>
              <a:gd name="connsiteX4" fmla="*/ 525287 w 1528180"/>
              <a:gd name="connsiteY4" fmla="*/ 2267581 h 6955609"/>
              <a:gd name="connsiteX5" fmla="*/ 136685 w 1528180"/>
              <a:gd name="connsiteY5" fmla="*/ 4959130 h 6955609"/>
              <a:gd name="connsiteX6" fmla="*/ 70338 w 1528180"/>
              <a:gd name="connsiteY6" fmla="*/ 6513404 h 6955609"/>
              <a:gd name="connsiteX7" fmla="*/ 117729 w 1528180"/>
              <a:gd name="connsiteY7" fmla="*/ 6532359 h 6955609"/>
              <a:gd name="connsiteX0" fmla="*/ 117729 w 1528180"/>
              <a:gd name="connsiteY0" fmla="*/ 6532359 h 6955609"/>
              <a:gd name="connsiteX1" fmla="*/ 1454141 w 1528180"/>
              <a:gd name="connsiteY1" fmla="*/ 6484973 h 6955609"/>
              <a:gd name="connsiteX2" fmla="*/ 1302491 w 1528180"/>
              <a:gd name="connsiteY2" fmla="*/ 334215 h 6955609"/>
              <a:gd name="connsiteX3" fmla="*/ 852769 w 1528180"/>
              <a:gd name="connsiteY3" fmla="*/ 970755 h 6955609"/>
              <a:gd name="connsiteX4" fmla="*/ 525287 w 1528180"/>
              <a:gd name="connsiteY4" fmla="*/ 2267581 h 6955609"/>
              <a:gd name="connsiteX5" fmla="*/ 136685 w 1528180"/>
              <a:gd name="connsiteY5" fmla="*/ 4959130 h 6955609"/>
              <a:gd name="connsiteX6" fmla="*/ 62791 w 1528180"/>
              <a:gd name="connsiteY6" fmla="*/ 6123560 h 6955609"/>
              <a:gd name="connsiteX7" fmla="*/ 70338 w 1528180"/>
              <a:gd name="connsiteY7" fmla="*/ 6513404 h 6955609"/>
              <a:gd name="connsiteX8" fmla="*/ 117729 w 1528180"/>
              <a:gd name="connsiteY8" fmla="*/ 6532359 h 6955609"/>
              <a:gd name="connsiteX0" fmla="*/ 120426 w 1530877"/>
              <a:gd name="connsiteY0" fmla="*/ 6532359 h 6971038"/>
              <a:gd name="connsiteX1" fmla="*/ 1456838 w 1530877"/>
              <a:gd name="connsiteY1" fmla="*/ 6484973 h 6971038"/>
              <a:gd name="connsiteX2" fmla="*/ 1305188 w 1530877"/>
              <a:gd name="connsiteY2" fmla="*/ 334215 h 6971038"/>
              <a:gd name="connsiteX3" fmla="*/ 855466 w 1530877"/>
              <a:gd name="connsiteY3" fmla="*/ 970755 h 6971038"/>
              <a:gd name="connsiteX4" fmla="*/ 527984 w 1530877"/>
              <a:gd name="connsiteY4" fmla="*/ 2267581 h 6971038"/>
              <a:gd name="connsiteX5" fmla="*/ 139382 w 1530877"/>
              <a:gd name="connsiteY5" fmla="*/ 4959130 h 6971038"/>
              <a:gd name="connsiteX6" fmla="*/ 65488 w 1530877"/>
              <a:gd name="connsiteY6" fmla="*/ 6123560 h 6971038"/>
              <a:gd name="connsiteX7" fmla="*/ 120426 w 1530877"/>
              <a:gd name="connsiteY7" fmla="*/ 6532359 h 6971038"/>
              <a:gd name="connsiteX0" fmla="*/ 0 w 1469344"/>
              <a:gd name="connsiteY0" fmla="*/ 6123560 h 6880488"/>
              <a:gd name="connsiteX1" fmla="*/ 1391350 w 1469344"/>
              <a:gd name="connsiteY1" fmla="*/ 6484973 h 6880488"/>
              <a:gd name="connsiteX2" fmla="*/ 1239700 w 1469344"/>
              <a:gd name="connsiteY2" fmla="*/ 334215 h 6880488"/>
              <a:gd name="connsiteX3" fmla="*/ 789978 w 1469344"/>
              <a:gd name="connsiteY3" fmla="*/ 970755 h 6880488"/>
              <a:gd name="connsiteX4" fmla="*/ 462496 w 1469344"/>
              <a:gd name="connsiteY4" fmla="*/ 2267581 h 6880488"/>
              <a:gd name="connsiteX5" fmla="*/ 73894 w 1469344"/>
              <a:gd name="connsiteY5" fmla="*/ 4959130 h 6880488"/>
              <a:gd name="connsiteX6" fmla="*/ 0 w 1469344"/>
              <a:gd name="connsiteY6" fmla="*/ 6123560 h 6880488"/>
              <a:gd name="connsiteX0" fmla="*/ 0 w 1240420"/>
              <a:gd name="connsiteY0" fmla="*/ 6098652 h 6597818"/>
              <a:gd name="connsiteX1" fmla="*/ 870518 w 1240420"/>
              <a:gd name="connsiteY1" fmla="*/ 6110476 h 6597818"/>
              <a:gd name="connsiteX2" fmla="*/ 1239700 w 1240420"/>
              <a:gd name="connsiteY2" fmla="*/ 309307 h 6597818"/>
              <a:gd name="connsiteX3" fmla="*/ 789978 w 1240420"/>
              <a:gd name="connsiteY3" fmla="*/ 945847 h 6597818"/>
              <a:gd name="connsiteX4" fmla="*/ 462496 w 1240420"/>
              <a:gd name="connsiteY4" fmla="*/ 2242673 h 6597818"/>
              <a:gd name="connsiteX5" fmla="*/ 73894 w 1240420"/>
              <a:gd name="connsiteY5" fmla="*/ 4934222 h 6597818"/>
              <a:gd name="connsiteX6" fmla="*/ 0 w 1240420"/>
              <a:gd name="connsiteY6" fmla="*/ 6098652 h 6597818"/>
              <a:gd name="connsiteX0" fmla="*/ 0 w 1240632"/>
              <a:gd name="connsiteY0" fmla="*/ 6091554 h 6524622"/>
              <a:gd name="connsiteX1" fmla="*/ 663612 w 1240632"/>
              <a:gd name="connsiteY1" fmla="*/ 6003495 h 6524622"/>
              <a:gd name="connsiteX2" fmla="*/ 1239700 w 1240632"/>
              <a:gd name="connsiteY2" fmla="*/ 302209 h 6524622"/>
              <a:gd name="connsiteX3" fmla="*/ 789978 w 1240632"/>
              <a:gd name="connsiteY3" fmla="*/ 938749 h 6524622"/>
              <a:gd name="connsiteX4" fmla="*/ 462496 w 1240632"/>
              <a:gd name="connsiteY4" fmla="*/ 2235575 h 6524622"/>
              <a:gd name="connsiteX5" fmla="*/ 73894 w 1240632"/>
              <a:gd name="connsiteY5" fmla="*/ 4927124 h 6524622"/>
              <a:gd name="connsiteX6" fmla="*/ 0 w 1240632"/>
              <a:gd name="connsiteY6" fmla="*/ 6091554 h 6524622"/>
              <a:gd name="connsiteX0" fmla="*/ 0 w 1239707"/>
              <a:gd name="connsiteY0" fmla="*/ 6096622 h 6576493"/>
              <a:gd name="connsiteX1" fmla="*/ 799172 w 1239707"/>
              <a:gd name="connsiteY1" fmla="*/ 6079908 h 6576493"/>
              <a:gd name="connsiteX2" fmla="*/ 1239700 w 1239707"/>
              <a:gd name="connsiteY2" fmla="*/ 307277 h 6576493"/>
              <a:gd name="connsiteX3" fmla="*/ 789978 w 1239707"/>
              <a:gd name="connsiteY3" fmla="*/ 943817 h 6576493"/>
              <a:gd name="connsiteX4" fmla="*/ 462496 w 1239707"/>
              <a:gd name="connsiteY4" fmla="*/ 2240643 h 6576493"/>
              <a:gd name="connsiteX5" fmla="*/ 73894 w 1239707"/>
              <a:gd name="connsiteY5" fmla="*/ 4932192 h 6576493"/>
              <a:gd name="connsiteX6" fmla="*/ 0 w 1239707"/>
              <a:gd name="connsiteY6" fmla="*/ 6096622 h 6576493"/>
              <a:gd name="connsiteX0" fmla="*/ 0 w 1317872"/>
              <a:gd name="connsiteY0" fmla="*/ 6096622 h 6207684"/>
              <a:gd name="connsiteX1" fmla="*/ 799172 w 1317872"/>
              <a:gd name="connsiteY1" fmla="*/ 6079908 h 6207684"/>
              <a:gd name="connsiteX2" fmla="*/ 1239700 w 1317872"/>
              <a:gd name="connsiteY2" fmla="*/ 307277 h 6207684"/>
              <a:gd name="connsiteX3" fmla="*/ 789978 w 1317872"/>
              <a:gd name="connsiteY3" fmla="*/ 943817 h 6207684"/>
              <a:gd name="connsiteX4" fmla="*/ 462496 w 1317872"/>
              <a:gd name="connsiteY4" fmla="*/ 2240643 h 6207684"/>
              <a:gd name="connsiteX5" fmla="*/ 73894 w 1317872"/>
              <a:gd name="connsiteY5" fmla="*/ 4932192 h 6207684"/>
              <a:gd name="connsiteX6" fmla="*/ 0 w 1317872"/>
              <a:gd name="connsiteY6" fmla="*/ 6096622 h 6207684"/>
              <a:gd name="connsiteX0" fmla="*/ 0 w 1317872"/>
              <a:gd name="connsiteY0" fmla="*/ 6096622 h 6096622"/>
              <a:gd name="connsiteX1" fmla="*/ 799172 w 1317872"/>
              <a:gd name="connsiteY1" fmla="*/ 6079908 h 6096622"/>
              <a:gd name="connsiteX2" fmla="*/ 1239700 w 1317872"/>
              <a:gd name="connsiteY2" fmla="*/ 307277 h 6096622"/>
              <a:gd name="connsiteX3" fmla="*/ 789978 w 1317872"/>
              <a:gd name="connsiteY3" fmla="*/ 943817 h 6096622"/>
              <a:gd name="connsiteX4" fmla="*/ 462496 w 1317872"/>
              <a:gd name="connsiteY4" fmla="*/ 2240643 h 6096622"/>
              <a:gd name="connsiteX5" fmla="*/ 73894 w 1317872"/>
              <a:gd name="connsiteY5" fmla="*/ 4932192 h 6096622"/>
              <a:gd name="connsiteX6" fmla="*/ 0 w 1317872"/>
              <a:gd name="connsiteY6" fmla="*/ 6096622 h 6096622"/>
              <a:gd name="connsiteX0" fmla="*/ 0 w 1325991"/>
              <a:gd name="connsiteY0" fmla="*/ 6097716 h 6099979"/>
              <a:gd name="connsiteX1" fmla="*/ 814566 w 1325991"/>
              <a:gd name="connsiteY1" fmla="*/ 6096396 h 6099979"/>
              <a:gd name="connsiteX2" fmla="*/ 1239700 w 1325991"/>
              <a:gd name="connsiteY2" fmla="*/ 308371 h 6099979"/>
              <a:gd name="connsiteX3" fmla="*/ 789978 w 1325991"/>
              <a:gd name="connsiteY3" fmla="*/ 944911 h 6099979"/>
              <a:gd name="connsiteX4" fmla="*/ 462496 w 1325991"/>
              <a:gd name="connsiteY4" fmla="*/ 2241737 h 6099979"/>
              <a:gd name="connsiteX5" fmla="*/ 73894 w 1325991"/>
              <a:gd name="connsiteY5" fmla="*/ 4933286 h 6099979"/>
              <a:gd name="connsiteX6" fmla="*/ 0 w 1325991"/>
              <a:gd name="connsiteY6" fmla="*/ 6097716 h 6099979"/>
              <a:gd name="connsiteX0" fmla="*/ 0 w 1239722"/>
              <a:gd name="connsiteY0" fmla="*/ 6097716 h 6099979"/>
              <a:gd name="connsiteX1" fmla="*/ 814566 w 1239722"/>
              <a:gd name="connsiteY1" fmla="*/ 6096396 h 6099979"/>
              <a:gd name="connsiteX2" fmla="*/ 1239700 w 1239722"/>
              <a:gd name="connsiteY2" fmla="*/ 308371 h 6099979"/>
              <a:gd name="connsiteX3" fmla="*/ 789978 w 1239722"/>
              <a:gd name="connsiteY3" fmla="*/ 944911 h 6099979"/>
              <a:gd name="connsiteX4" fmla="*/ 462496 w 1239722"/>
              <a:gd name="connsiteY4" fmla="*/ 2241737 h 6099979"/>
              <a:gd name="connsiteX5" fmla="*/ 73894 w 1239722"/>
              <a:gd name="connsiteY5" fmla="*/ 4933286 h 6099979"/>
              <a:gd name="connsiteX6" fmla="*/ 0 w 1239722"/>
              <a:gd name="connsiteY6" fmla="*/ 6097716 h 6099979"/>
              <a:gd name="connsiteX0" fmla="*/ 0 w 1239719"/>
              <a:gd name="connsiteY0" fmla="*/ 6097716 h 6099979"/>
              <a:gd name="connsiteX1" fmla="*/ 814566 w 1239719"/>
              <a:gd name="connsiteY1" fmla="*/ 6096396 h 6099979"/>
              <a:gd name="connsiteX2" fmla="*/ 1239700 w 1239719"/>
              <a:gd name="connsiteY2" fmla="*/ 308371 h 6099979"/>
              <a:gd name="connsiteX3" fmla="*/ 789978 w 1239719"/>
              <a:gd name="connsiteY3" fmla="*/ 944911 h 6099979"/>
              <a:gd name="connsiteX4" fmla="*/ 462496 w 1239719"/>
              <a:gd name="connsiteY4" fmla="*/ 2241737 h 6099979"/>
              <a:gd name="connsiteX5" fmla="*/ 73894 w 1239719"/>
              <a:gd name="connsiteY5" fmla="*/ 4933286 h 6099979"/>
              <a:gd name="connsiteX6" fmla="*/ 0 w 1239719"/>
              <a:gd name="connsiteY6" fmla="*/ 6097716 h 6099979"/>
              <a:gd name="connsiteX0" fmla="*/ 0 w 1239728"/>
              <a:gd name="connsiteY0" fmla="*/ 6097716 h 6099979"/>
              <a:gd name="connsiteX1" fmla="*/ 814566 w 1239728"/>
              <a:gd name="connsiteY1" fmla="*/ 6096396 h 6099979"/>
              <a:gd name="connsiteX2" fmla="*/ 1239700 w 1239728"/>
              <a:gd name="connsiteY2" fmla="*/ 308371 h 6099979"/>
              <a:gd name="connsiteX3" fmla="*/ 789978 w 1239728"/>
              <a:gd name="connsiteY3" fmla="*/ 944911 h 6099979"/>
              <a:gd name="connsiteX4" fmla="*/ 462496 w 1239728"/>
              <a:gd name="connsiteY4" fmla="*/ 2241737 h 6099979"/>
              <a:gd name="connsiteX5" fmla="*/ 73894 w 1239728"/>
              <a:gd name="connsiteY5" fmla="*/ 4933286 h 6099979"/>
              <a:gd name="connsiteX6" fmla="*/ 0 w 1239728"/>
              <a:gd name="connsiteY6" fmla="*/ 6097716 h 6099979"/>
              <a:gd name="connsiteX0" fmla="*/ 0 w 880155"/>
              <a:gd name="connsiteY0" fmla="*/ 5152805 h 5155068"/>
              <a:gd name="connsiteX1" fmla="*/ 814566 w 880155"/>
              <a:gd name="connsiteY1" fmla="*/ 5151485 h 5155068"/>
              <a:gd name="connsiteX2" fmla="*/ 789978 w 880155"/>
              <a:gd name="connsiteY2" fmla="*/ 0 h 5155068"/>
              <a:gd name="connsiteX3" fmla="*/ 462496 w 880155"/>
              <a:gd name="connsiteY3" fmla="*/ 1296826 h 5155068"/>
              <a:gd name="connsiteX4" fmla="*/ 73894 w 880155"/>
              <a:gd name="connsiteY4" fmla="*/ 3988375 h 5155068"/>
              <a:gd name="connsiteX5" fmla="*/ 0 w 880155"/>
              <a:gd name="connsiteY5" fmla="*/ 5152805 h 5155068"/>
              <a:gd name="connsiteX0" fmla="*/ 0 w 843137"/>
              <a:gd name="connsiteY0" fmla="*/ 5152805 h 5155068"/>
              <a:gd name="connsiteX1" fmla="*/ 814566 w 843137"/>
              <a:gd name="connsiteY1" fmla="*/ 5151485 h 5155068"/>
              <a:gd name="connsiteX2" fmla="*/ 789978 w 843137"/>
              <a:gd name="connsiteY2" fmla="*/ 0 h 5155068"/>
              <a:gd name="connsiteX3" fmla="*/ 462496 w 843137"/>
              <a:gd name="connsiteY3" fmla="*/ 1296826 h 5155068"/>
              <a:gd name="connsiteX4" fmla="*/ 73894 w 843137"/>
              <a:gd name="connsiteY4" fmla="*/ 3988375 h 5155068"/>
              <a:gd name="connsiteX5" fmla="*/ 0 w 843137"/>
              <a:gd name="connsiteY5" fmla="*/ 5152805 h 5155068"/>
              <a:gd name="connsiteX0" fmla="*/ 0 w 873789"/>
              <a:gd name="connsiteY0" fmla="*/ 5152805 h 5155068"/>
              <a:gd name="connsiteX1" fmla="*/ 845218 w 873789"/>
              <a:gd name="connsiteY1" fmla="*/ 5151485 h 5155068"/>
              <a:gd name="connsiteX2" fmla="*/ 820630 w 873789"/>
              <a:gd name="connsiteY2" fmla="*/ 0 h 5155068"/>
              <a:gd name="connsiteX3" fmla="*/ 493148 w 873789"/>
              <a:gd name="connsiteY3" fmla="*/ 1296826 h 5155068"/>
              <a:gd name="connsiteX4" fmla="*/ 104546 w 873789"/>
              <a:gd name="connsiteY4" fmla="*/ 3988375 h 5155068"/>
              <a:gd name="connsiteX5" fmla="*/ 0 w 873789"/>
              <a:gd name="connsiteY5" fmla="*/ 5152805 h 515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3789" h="5155068">
                <a:moveTo>
                  <a:pt x="0" y="5152805"/>
                </a:moveTo>
                <a:cubicBezTo>
                  <a:pt x="504364" y="5145415"/>
                  <a:pt x="53631" y="5161952"/>
                  <a:pt x="845218" y="5151485"/>
                </a:cubicBezTo>
                <a:cubicBezTo>
                  <a:pt x="892215" y="3361351"/>
                  <a:pt x="879308" y="642443"/>
                  <a:pt x="820630" y="0"/>
                </a:cubicBezTo>
                <a:cubicBezTo>
                  <a:pt x="739710" y="255387"/>
                  <a:pt x="612495" y="632097"/>
                  <a:pt x="493148" y="1296826"/>
                </a:cubicBezTo>
                <a:cubicBezTo>
                  <a:pt x="373801" y="1961555"/>
                  <a:pt x="181629" y="3345712"/>
                  <a:pt x="104546" y="3988375"/>
                </a:cubicBezTo>
                <a:cubicBezTo>
                  <a:pt x="27463" y="4631038"/>
                  <a:pt x="11058" y="4893759"/>
                  <a:pt x="0" y="5152805"/>
                </a:cubicBezTo>
                <a:close/>
              </a:path>
            </a:pathLst>
          </a:custGeom>
          <a:solidFill>
            <a:srgbClr val="C20E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Foliennummernplatzhalter 5"/>
          <p:cNvSpPr txBox="1">
            <a:spLocks/>
          </p:cNvSpPr>
          <p:nvPr userDrawn="1"/>
        </p:nvSpPr>
        <p:spPr>
          <a:xfrm>
            <a:off x="11162974" y="6434504"/>
            <a:ext cx="872761" cy="29366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457200" rtl="0" eaLnBrk="1" latinLnBrk="0" hangingPunct="1">
              <a:defRPr sz="13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C89428-D2E1-1F4A-9130-7301B9C1F1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624001" y="1803634"/>
            <a:ext cx="9309052" cy="462956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rgbClr val="1C2E3B"/>
                </a:solidFill>
                <a:latin typeface="Arial"/>
                <a:cs typeface="Arial"/>
              </a:defRPr>
            </a:lvl1pPr>
            <a:lvl2pPr marL="457200" indent="0">
              <a:spcBef>
                <a:spcPts val="0"/>
              </a:spcBef>
              <a:buFontTx/>
              <a:buNone/>
              <a:defRPr baseline="0">
                <a:solidFill>
                  <a:srgbClr val="1C2E3B"/>
                </a:solidFill>
                <a:latin typeface="Open Sans"/>
              </a:defRPr>
            </a:lvl2pPr>
            <a:lvl3pPr marL="914400" indent="0">
              <a:spcBef>
                <a:spcPts val="0"/>
              </a:spcBef>
              <a:buFontTx/>
              <a:buNone/>
              <a:defRPr baseline="0">
                <a:solidFill>
                  <a:srgbClr val="1C2E3B"/>
                </a:solidFill>
                <a:latin typeface="Open Sans"/>
              </a:defRPr>
            </a:lvl3pPr>
            <a:lvl4pPr marL="1371600" indent="0">
              <a:spcBef>
                <a:spcPts val="0"/>
              </a:spcBef>
              <a:buFontTx/>
              <a:buNone/>
              <a:defRPr baseline="0">
                <a:solidFill>
                  <a:srgbClr val="1C2E3B"/>
                </a:solidFill>
                <a:latin typeface="Open Sans"/>
              </a:defRPr>
            </a:lvl4pPr>
            <a:lvl5pPr marL="1828800" indent="0">
              <a:spcBef>
                <a:spcPts val="0"/>
              </a:spcBef>
              <a:buFontTx/>
              <a:buNone/>
              <a:defRPr baseline="0">
                <a:solidFill>
                  <a:srgbClr val="1C2E3B"/>
                </a:solidFill>
                <a:latin typeface="Open Sans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0" hasCustomPrompt="1"/>
          </p:nvPr>
        </p:nvSpPr>
        <p:spPr>
          <a:xfrm>
            <a:off x="624001" y="6505966"/>
            <a:ext cx="8456337" cy="2222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 b="1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>
              <a:spcBef>
                <a:spcPts val="0"/>
              </a:spcBef>
              <a:buFontTx/>
              <a:buNone/>
              <a:defRPr baseline="0">
                <a:solidFill>
                  <a:srgbClr val="1C2E3B"/>
                </a:solidFill>
                <a:latin typeface="Open Sans"/>
              </a:defRPr>
            </a:lvl2pPr>
            <a:lvl3pPr marL="914400" indent="0">
              <a:spcBef>
                <a:spcPts val="0"/>
              </a:spcBef>
              <a:buFontTx/>
              <a:buNone/>
              <a:defRPr baseline="0">
                <a:solidFill>
                  <a:srgbClr val="1C2E3B"/>
                </a:solidFill>
                <a:latin typeface="Open Sans"/>
              </a:defRPr>
            </a:lvl3pPr>
            <a:lvl4pPr marL="1371600" indent="0">
              <a:spcBef>
                <a:spcPts val="0"/>
              </a:spcBef>
              <a:buFontTx/>
              <a:buNone/>
              <a:defRPr baseline="0">
                <a:solidFill>
                  <a:srgbClr val="1C2E3B"/>
                </a:solidFill>
                <a:latin typeface="Open Sans"/>
              </a:defRPr>
            </a:lvl4pPr>
            <a:lvl5pPr marL="1828800" indent="0">
              <a:spcBef>
                <a:spcPts val="0"/>
              </a:spcBef>
              <a:buFontTx/>
              <a:buNone/>
              <a:defRPr baseline="0">
                <a:solidFill>
                  <a:srgbClr val="1C2E3B"/>
                </a:solidFill>
                <a:latin typeface="Open Sans"/>
              </a:defRPr>
            </a:lvl5pPr>
          </a:lstStyle>
          <a:p>
            <a:pPr lvl="0"/>
            <a:r>
              <a:rPr lang="de-DE" dirty="0" smtClean="0"/>
              <a:t>Fußzeile</a:t>
            </a:r>
          </a:p>
        </p:txBody>
      </p:sp>
      <p:sp>
        <p:nvSpPr>
          <p:cNvPr id="17" name="Titel 1"/>
          <p:cNvSpPr>
            <a:spLocks noGrp="1"/>
          </p:cNvSpPr>
          <p:nvPr>
            <p:ph type="ctrTitle" hasCustomPrompt="1"/>
          </p:nvPr>
        </p:nvSpPr>
        <p:spPr>
          <a:xfrm>
            <a:off x="624001" y="343254"/>
            <a:ext cx="8547963" cy="10836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7910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/>
          <p:nvPr userDrawn="1"/>
        </p:nvSpPr>
        <p:spPr>
          <a:xfrm>
            <a:off x="11102791" y="1707476"/>
            <a:ext cx="1170215" cy="5177908"/>
          </a:xfrm>
          <a:custGeom>
            <a:avLst/>
            <a:gdLst>
              <a:gd name="connsiteX0" fmla="*/ 117729 w 1537727"/>
              <a:gd name="connsiteY0" fmla="*/ 6353529 h 6776779"/>
              <a:gd name="connsiteX1" fmla="*/ 1454141 w 1537727"/>
              <a:gd name="connsiteY1" fmla="*/ 6306143 h 6776779"/>
              <a:gd name="connsiteX2" fmla="*/ 1302491 w 1537727"/>
              <a:gd name="connsiteY2" fmla="*/ 155385 h 6776779"/>
              <a:gd name="connsiteX3" fmla="*/ 525287 w 1537727"/>
              <a:gd name="connsiteY3" fmla="*/ 2088751 h 6776779"/>
              <a:gd name="connsiteX4" fmla="*/ 136685 w 1537727"/>
              <a:gd name="connsiteY4" fmla="*/ 4780300 h 6776779"/>
              <a:gd name="connsiteX5" fmla="*/ 70338 w 1537727"/>
              <a:gd name="connsiteY5" fmla="*/ 6334574 h 6776779"/>
              <a:gd name="connsiteX6" fmla="*/ 117729 w 1537727"/>
              <a:gd name="connsiteY6" fmla="*/ 6353529 h 6776779"/>
              <a:gd name="connsiteX0" fmla="*/ 117729 w 1528180"/>
              <a:gd name="connsiteY0" fmla="*/ 6532359 h 6955609"/>
              <a:gd name="connsiteX1" fmla="*/ 1454141 w 1528180"/>
              <a:gd name="connsiteY1" fmla="*/ 6484973 h 6955609"/>
              <a:gd name="connsiteX2" fmla="*/ 1302491 w 1528180"/>
              <a:gd name="connsiteY2" fmla="*/ 334215 h 6955609"/>
              <a:gd name="connsiteX3" fmla="*/ 852769 w 1528180"/>
              <a:gd name="connsiteY3" fmla="*/ 970755 h 6955609"/>
              <a:gd name="connsiteX4" fmla="*/ 525287 w 1528180"/>
              <a:gd name="connsiteY4" fmla="*/ 2267581 h 6955609"/>
              <a:gd name="connsiteX5" fmla="*/ 136685 w 1528180"/>
              <a:gd name="connsiteY5" fmla="*/ 4959130 h 6955609"/>
              <a:gd name="connsiteX6" fmla="*/ 70338 w 1528180"/>
              <a:gd name="connsiteY6" fmla="*/ 6513404 h 6955609"/>
              <a:gd name="connsiteX7" fmla="*/ 117729 w 1528180"/>
              <a:gd name="connsiteY7" fmla="*/ 6532359 h 6955609"/>
              <a:gd name="connsiteX0" fmla="*/ 117729 w 1528180"/>
              <a:gd name="connsiteY0" fmla="*/ 6532359 h 6955609"/>
              <a:gd name="connsiteX1" fmla="*/ 1454141 w 1528180"/>
              <a:gd name="connsiteY1" fmla="*/ 6484973 h 6955609"/>
              <a:gd name="connsiteX2" fmla="*/ 1302491 w 1528180"/>
              <a:gd name="connsiteY2" fmla="*/ 334215 h 6955609"/>
              <a:gd name="connsiteX3" fmla="*/ 852769 w 1528180"/>
              <a:gd name="connsiteY3" fmla="*/ 970755 h 6955609"/>
              <a:gd name="connsiteX4" fmla="*/ 525287 w 1528180"/>
              <a:gd name="connsiteY4" fmla="*/ 2267581 h 6955609"/>
              <a:gd name="connsiteX5" fmla="*/ 136685 w 1528180"/>
              <a:gd name="connsiteY5" fmla="*/ 4959130 h 6955609"/>
              <a:gd name="connsiteX6" fmla="*/ 70338 w 1528180"/>
              <a:gd name="connsiteY6" fmla="*/ 6513404 h 6955609"/>
              <a:gd name="connsiteX7" fmla="*/ 117729 w 1528180"/>
              <a:gd name="connsiteY7" fmla="*/ 6532359 h 6955609"/>
              <a:gd name="connsiteX0" fmla="*/ 117729 w 1528180"/>
              <a:gd name="connsiteY0" fmla="*/ 6532359 h 6955609"/>
              <a:gd name="connsiteX1" fmla="*/ 1454141 w 1528180"/>
              <a:gd name="connsiteY1" fmla="*/ 6484973 h 6955609"/>
              <a:gd name="connsiteX2" fmla="*/ 1302491 w 1528180"/>
              <a:gd name="connsiteY2" fmla="*/ 334215 h 6955609"/>
              <a:gd name="connsiteX3" fmla="*/ 852769 w 1528180"/>
              <a:gd name="connsiteY3" fmla="*/ 970755 h 6955609"/>
              <a:gd name="connsiteX4" fmla="*/ 525287 w 1528180"/>
              <a:gd name="connsiteY4" fmla="*/ 2267581 h 6955609"/>
              <a:gd name="connsiteX5" fmla="*/ 136685 w 1528180"/>
              <a:gd name="connsiteY5" fmla="*/ 4959130 h 6955609"/>
              <a:gd name="connsiteX6" fmla="*/ 62791 w 1528180"/>
              <a:gd name="connsiteY6" fmla="*/ 6123560 h 6955609"/>
              <a:gd name="connsiteX7" fmla="*/ 70338 w 1528180"/>
              <a:gd name="connsiteY7" fmla="*/ 6513404 h 6955609"/>
              <a:gd name="connsiteX8" fmla="*/ 117729 w 1528180"/>
              <a:gd name="connsiteY8" fmla="*/ 6532359 h 6955609"/>
              <a:gd name="connsiteX0" fmla="*/ 120426 w 1530877"/>
              <a:gd name="connsiteY0" fmla="*/ 6532359 h 6971038"/>
              <a:gd name="connsiteX1" fmla="*/ 1456838 w 1530877"/>
              <a:gd name="connsiteY1" fmla="*/ 6484973 h 6971038"/>
              <a:gd name="connsiteX2" fmla="*/ 1305188 w 1530877"/>
              <a:gd name="connsiteY2" fmla="*/ 334215 h 6971038"/>
              <a:gd name="connsiteX3" fmla="*/ 855466 w 1530877"/>
              <a:gd name="connsiteY3" fmla="*/ 970755 h 6971038"/>
              <a:gd name="connsiteX4" fmla="*/ 527984 w 1530877"/>
              <a:gd name="connsiteY4" fmla="*/ 2267581 h 6971038"/>
              <a:gd name="connsiteX5" fmla="*/ 139382 w 1530877"/>
              <a:gd name="connsiteY5" fmla="*/ 4959130 h 6971038"/>
              <a:gd name="connsiteX6" fmla="*/ 65488 w 1530877"/>
              <a:gd name="connsiteY6" fmla="*/ 6123560 h 6971038"/>
              <a:gd name="connsiteX7" fmla="*/ 120426 w 1530877"/>
              <a:gd name="connsiteY7" fmla="*/ 6532359 h 6971038"/>
              <a:gd name="connsiteX0" fmla="*/ 0 w 1469344"/>
              <a:gd name="connsiteY0" fmla="*/ 6123560 h 6880488"/>
              <a:gd name="connsiteX1" fmla="*/ 1391350 w 1469344"/>
              <a:gd name="connsiteY1" fmla="*/ 6484973 h 6880488"/>
              <a:gd name="connsiteX2" fmla="*/ 1239700 w 1469344"/>
              <a:gd name="connsiteY2" fmla="*/ 334215 h 6880488"/>
              <a:gd name="connsiteX3" fmla="*/ 789978 w 1469344"/>
              <a:gd name="connsiteY3" fmla="*/ 970755 h 6880488"/>
              <a:gd name="connsiteX4" fmla="*/ 462496 w 1469344"/>
              <a:gd name="connsiteY4" fmla="*/ 2267581 h 6880488"/>
              <a:gd name="connsiteX5" fmla="*/ 73894 w 1469344"/>
              <a:gd name="connsiteY5" fmla="*/ 4959130 h 6880488"/>
              <a:gd name="connsiteX6" fmla="*/ 0 w 1469344"/>
              <a:gd name="connsiteY6" fmla="*/ 6123560 h 6880488"/>
              <a:gd name="connsiteX0" fmla="*/ 0 w 1240420"/>
              <a:gd name="connsiteY0" fmla="*/ 6098652 h 6597818"/>
              <a:gd name="connsiteX1" fmla="*/ 870518 w 1240420"/>
              <a:gd name="connsiteY1" fmla="*/ 6110476 h 6597818"/>
              <a:gd name="connsiteX2" fmla="*/ 1239700 w 1240420"/>
              <a:gd name="connsiteY2" fmla="*/ 309307 h 6597818"/>
              <a:gd name="connsiteX3" fmla="*/ 789978 w 1240420"/>
              <a:gd name="connsiteY3" fmla="*/ 945847 h 6597818"/>
              <a:gd name="connsiteX4" fmla="*/ 462496 w 1240420"/>
              <a:gd name="connsiteY4" fmla="*/ 2242673 h 6597818"/>
              <a:gd name="connsiteX5" fmla="*/ 73894 w 1240420"/>
              <a:gd name="connsiteY5" fmla="*/ 4934222 h 6597818"/>
              <a:gd name="connsiteX6" fmla="*/ 0 w 1240420"/>
              <a:gd name="connsiteY6" fmla="*/ 6098652 h 6597818"/>
              <a:gd name="connsiteX0" fmla="*/ 0 w 1240632"/>
              <a:gd name="connsiteY0" fmla="*/ 6091554 h 6524622"/>
              <a:gd name="connsiteX1" fmla="*/ 663612 w 1240632"/>
              <a:gd name="connsiteY1" fmla="*/ 6003495 h 6524622"/>
              <a:gd name="connsiteX2" fmla="*/ 1239700 w 1240632"/>
              <a:gd name="connsiteY2" fmla="*/ 302209 h 6524622"/>
              <a:gd name="connsiteX3" fmla="*/ 789978 w 1240632"/>
              <a:gd name="connsiteY3" fmla="*/ 938749 h 6524622"/>
              <a:gd name="connsiteX4" fmla="*/ 462496 w 1240632"/>
              <a:gd name="connsiteY4" fmla="*/ 2235575 h 6524622"/>
              <a:gd name="connsiteX5" fmla="*/ 73894 w 1240632"/>
              <a:gd name="connsiteY5" fmla="*/ 4927124 h 6524622"/>
              <a:gd name="connsiteX6" fmla="*/ 0 w 1240632"/>
              <a:gd name="connsiteY6" fmla="*/ 6091554 h 6524622"/>
              <a:gd name="connsiteX0" fmla="*/ 0 w 1239707"/>
              <a:gd name="connsiteY0" fmla="*/ 6096622 h 6576493"/>
              <a:gd name="connsiteX1" fmla="*/ 799172 w 1239707"/>
              <a:gd name="connsiteY1" fmla="*/ 6079908 h 6576493"/>
              <a:gd name="connsiteX2" fmla="*/ 1239700 w 1239707"/>
              <a:gd name="connsiteY2" fmla="*/ 307277 h 6576493"/>
              <a:gd name="connsiteX3" fmla="*/ 789978 w 1239707"/>
              <a:gd name="connsiteY3" fmla="*/ 943817 h 6576493"/>
              <a:gd name="connsiteX4" fmla="*/ 462496 w 1239707"/>
              <a:gd name="connsiteY4" fmla="*/ 2240643 h 6576493"/>
              <a:gd name="connsiteX5" fmla="*/ 73894 w 1239707"/>
              <a:gd name="connsiteY5" fmla="*/ 4932192 h 6576493"/>
              <a:gd name="connsiteX6" fmla="*/ 0 w 1239707"/>
              <a:gd name="connsiteY6" fmla="*/ 6096622 h 6576493"/>
              <a:gd name="connsiteX0" fmla="*/ 0 w 1317872"/>
              <a:gd name="connsiteY0" fmla="*/ 6096622 h 6207684"/>
              <a:gd name="connsiteX1" fmla="*/ 799172 w 1317872"/>
              <a:gd name="connsiteY1" fmla="*/ 6079908 h 6207684"/>
              <a:gd name="connsiteX2" fmla="*/ 1239700 w 1317872"/>
              <a:gd name="connsiteY2" fmla="*/ 307277 h 6207684"/>
              <a:gd name="connsiteX3" fmla="*/ 789978 w 1317872"/>
              <a:gd name="connsiteY3" fmla="*/ 943817 h 6207684"/>
              <a:gd name="connsiteX4" fmla="*/ 462496 w 1317872"/>
              <a:gd name="connsiteY4" fmla="*/ 2240643 h 6207684"/>
              <a:gd name="connsiteX5" fmla="*/ 73894 w 1317872"/>
              <a:gd name="connsiteY5" fmla="*/ 4932192 h 6207684"/>
              <a:gd name="connsiteX6" fmla="*/ 0 w 1317872"/>
              <a:gd name="connsiteY6" fmla="*/ 6096622 h 6207684"/>
              <a:gd name="connsiteX0" fmla="*/ 0 w 1317872"/>
              <a:gd name="connsiteY0" fmla="*/ 6096622 h 6096622"/>
              <a:gd name="connsiteX1" fmla="*/ 799172 w 1317872"/>
              <a:gd name="connsiteY1" fmla="*/ 6079908 h 6096622"/>
              <a:gd name="connsiteX2" fmla="*/ 1239700 w 1317872"/>
              <a:gd name="connsiteY2" fmla="*/ 307277 h 6096622"/>
              <a:gd name="connsiteX3" fmla="*/ 789978 w 1317872"/>
              <a:gd name="connsiteY3" fmla="*/ 943817 h 6096622"/>
              <a:gd name="connsiteX4" fmla="*/ 462496 w 1317872"/>
              <a:gd name="connsiteY4" fmla="*/ 2240643 h 6096622"/>
              <a:gd name="connsiteX5" fmla="*/ 73894 w 1317872"/>
              <a:gd name="connsiteY5" fmla="*/ 4932192 h 6096622"/>
              <a:gd name="connsiteX6" fmla="*/ 0 w 1317872"/>
              <a:gd name="connsiteY6" fmla="*/ 6096622 h 6096622"/>
              <a:gd name="connsiteX0" fmla="*/ 0 w 1325991"/>
              <a:gd name="connsiteY0" fmla="*/ 6097716 h 6099979"/>
              <a:gd name="connsiteX1" fmla="*/ 814566 w 1325991"/>
              <a:gd name="connsiteY1" fmla="*/ 6096396 h 6099979"/>
              <a:gd name="connsiteX2" fmla="*/ 1239700 w 1325991"/>
              <a:gd name="connsiteY2" fmla="*/ 308371 h 6099979"/>
              <a:gd name="connsiteX3" fmla="*/ 789978 w 1325991"/>
              <a:gd name="connsiteY3" fmla="*/ 944911 h 6099979"/>
              <a:gd name="connsiteX4" fmla="*/ 462496 w 1325991"/>
              <a:gd name="connsiteY4" fmla="*/ 2241737 h 6099979"/>
              <a:gd name="connsiteX5" fmla="*/ 73894 w 1325991"/>
              <a:gd name="connsiteY5" fmla="*/ 4933286 h 6099979"/>
              <a:gd name="connsiteX6" fmla="*/ 0 w 1325991"/>
              <a:gd name="connsiteY6" fmla="*/ 6097716 h 6099979"/>
              <a:gd name="connsiteX0" fmla="*/ 0 w 1239722"/>
              <a:gd name="connsiteY0" fmla="*/ 6097716 h 6099979"/>
              <a:gd name="connsiteX1" fmla="*/ 814566 w 1239722"/>
              <a:gd name="connsiteY1" fmla="*/ 6096396 h 6099979"/>
              <a:gd name="connsiteX2" fmla="*/ 1239700 w 1239722"/>
              <a:gd name="connsiteY2" fmla="*/ 308371 h 6099979"/>
              <a:gd name="connsiteX3" fmla="*/ 789978 w 1239722"/>
              <a:gd name="connsiteY3" fmla="*/ 944911 h 6099979"/>
              <a:gd name="connsiteX4" fmla="*/ 462496 w 1239722"/>
              <a:gd name="connsiteY4" fmla="*/ 2241737 h 6099979"/>
              <a:gd name="connsiteX5" fmla="*/ 73894 w 1239722"/>
              <a:gd name="connsiteY5" fmla="*/ 4933286 h 6099979"/>
              <a:gd name="connsiteX6" fmla="*/ 0 w 1239722"/>
              <a:gd name="connsiteY6" fmla="*/ 6097716 h 6099979"/>
              <a:gd name="connsiteX0" fmla="*/ 0 w 1239719"/>
              <a:gd name="connsiteY0" fmla="*/ 6097716 h 6099979"/>
              <a:gd name="connsiteX1" fmla="*/ 814566 w 1239719"/>
              <a:gd name="connsiteY1" fmla="*/ 6096396 h 6099979"/>
              <a:gd name="connsiteX2" fmla="*/ 1239700 w 1239719"/>
              <a:gd name="connsiteY2" fmla="*/ 308371 h 6099979"/>
              <a:gd name="connsiteX3" fmla="*/ 789978 w 1239719"/>
              <a:gd name="connsiteY3" fmla="*/ 944911 h 6099979"/>
              <a:gd name="connsiteX4" fmla="*/ 462496 w 1239719"/>
              <a:gd name="connsiteY4" fmla="*/ 2241737 h 6099979"/>
              <a:gd name="connsiteX5" fmla="*/ 73894 w 1239719"/>
              <a:gd name="connsiteY5" fmla="*/ 4933286 h 6099979"/>
              <a:gd name="connsiteX6" fmla="*/ 0 w 1239719"/>
              <a:gd name="connsiteY6" fmla="*/ 6097716 h 6099979"/>
              <a:gd name="connsiteX0" fmla="*/ 0 w 1239728"/>
              <a:gd name="connsiteY0" fmla="*/ 6097716 h 6099979"/>
              <a:gd name="connsiteX1" fmla="*/ 814566 w 1239728"/>
              <a:gd name="connsiteY1" fmla="*/ 6096396 h 6099979"/>
              <a:gd name="connsiteX2" fmla="*/ 1239700 w 1239728"/>
              <a:gd name="connsiteY2" fmla="*/ 308371 h 6099979"/>
              <a:gd name="connsiteX3" fmla="*/ 789978 w 1239728"/>
              <a:gd name="connsiteY3" fmla="*/ 944911 h 6099979"/>
              <a:gd name="connsiteX4" fmla="*/ 462496 w 1239728"/>
              <a:gd name="connsiteY4" fmla="*/ 2241737 h 6099979"/>
              <a:gd name="connsiteX5" fmla="*/ 73894 w 1239728"/>
              <a:gd name="connsiteY5" fmla="*/ 4933286 h 6099979"/>
              <a:gd name="connsiteX6" fmla="*/ 0 w 1239728"/>
              <a:gd name="connsiteY6" fmla="*/ 6097716 h 6099979"/>
              <a:gd name="connsiteX0" fmla="*/ 0 w 880155"/>
              <a:gd name="connsiteY0" fmla="*/ 5152805 h 5155068"/>
              <a:gd name="connsiteX1" fmla="*/ 814566 w 880155"/>
              <a:gd name="connsiteY1" fmla="*/ 5151485 h 5155068"/>
              <a:gd name="connsiteX2" fmla="*/ 789978 w 880155"/>
              <a:gd name="connsiteY2" fmla="*/ 0 h 5155068"/>
              <a:gd name="connsiteX3" fmla="*/ 462496 w 880155"/>
              <a:gd name="connsiteY3" fmla="*/ 1296826 h 5155068"/>
              <a:gd name="connsiteX4" fmla="*/ 73894 w 880155"/>
              <a:gd name="connsiteY4" fmla="*/ 3988375 h 5155068"/>
              <a:gd name="connsiteX5" fmla="*/ 0 w 880155"/>
              <a:gd name="connsiteY5" fmla="*/ 5152805 h 5155068"/>
              <a:gd name="connsiteX0" fmla="*/ 0 w 843137"/>
              <a:gd name="connsiteY0" fmla="*/ 5152805 h 5155068"/>
              <a:gd name="connsiteX1" fmla="*/ 814566 w 843137"/>
              <a:gd name="connsiteY1" fmla="*/ 5151485 h 5155068"/>
              <a:gd name="connsiteX2" fmla="*/ 789978 w 843137"/>
              <a:gd name="connsiteY2" fmla="*/ 0 h 5155068"/>
              <a:gd name="connsiteX3" fmla="*/ 462496 w 843137"/>
              <a:gd name="connsiteY3" fmla="*/ 1296826 h 5155068"/>
              <a:gd name="connsiteX4" fmla="*/ 73894 w 843137"/>
              <a:gd name="connsiteY4" fmla="*/ 3988375 h 5155068"/>
              <a:gd name="connsiteX5" fmla="*/ 0 w 843137"/>
              <a:gd name="connsiteY5" fmla="*/ 5152805 h 5155068"/>
              <a:gd name="connsiteX0" fmla="*/ 0 w 873789"/>
              <a:gd name="connsiteY0" fmla="*/ 5152805 h 5155068"/>
              <a:gd name="connsiteX1" fmla="*/ 845218 w 873789"/>
              <a:gd name="connsiteY1" fmla="*/ 5151485 h 5155068"/>
              <a:gd name="connsiteX2" fmla="*/ 820630 w 873789"/>
              <a:gd name="connsiteY2" fmla="*/ 0 h 5155068"/>
              <a:gd name="connsiteX3" fmla="*/ 493148 w 873789"/>
              <a:gd name="connsiteY3" fmla="*/ 1296826 h 5155068"/>
              <a:gd name="connsiteX4" fmla="*/ 104546 w 873789"/>
              <a:gd name="connsiteY4" fmla="*/ 3988375 h 5155068"/>
              <a:gd name="connsiteX5" fmla="*/ 0 w 873789"/>
              <a:gd name="connsiteY5" fmla="*/ 5152805 h 515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3789" h="5155068">
                <a:moveTo>
                  <a:pt x="0" y="5152805"/>
                </a:moveTo>
                <a:cubicBezTo>
                  <a:pt x="504364" y="5145415"/>
                  <a:pt x="53631" y="5161952"/>
                  <a:pt x="845218" y="5151485"/>
                </a:cubicBezTo>
                <a:cubicBezTo>
                  <a:pt x="892215" y="3361351"/>
                  <a:pt x="879308" y="642443"/>
                  <a:pt x="820630" y="0"/>
                </a:cubicBezTo>
                <a:cubicBezTo>
                  <a:pt x="739710" y="255387"/>
                  <a:pt x="612495" y="632097"/>
                  <a:pt x="493148" y="1296826"/>
                </a:cubicBezTo>
                <a:cubicBezTo>
                  <a:pt x="373801" y="1961555"/>
                  <a:pt x="181629" y="3345712"/>
                  <a:pt x="104546" y="3988375"/>
                </a:cubicBezTo>
                <a:cubicBezTo>
                  <a:pt x="27463" y="4631038"/>
                  <a:pt x="11058" y="4893759"/>
                  <a:pt x="0" y="5152805"/>
                </a:cubicBezTo>
                <a:close/>
              </a:path>
            </a:pathLst>
          </a:custGeom>
          <a:solidFill>
            <a:srgbClr val="C20E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Foliennummernplatzhalter 5"/>
          <p:cNvSpPr txBox="1">
            <a:spLocks/>
          </p:cNvSpPr>
          <p:nvPr userDrawn="1"/>
        </p:nvSpPr>
        <p:spPr>
          <a:xfrm>
            <a:off x="11162974" y="6434504"/>
            <a:ext cx="872761" cy="29366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457200" rtl="0" eaLnBrk="1" latinLnBrk="0" hangingPunct="1">
              <a:defRPr sz="13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C89428-D2E1-1F4A-9130-7301B9C1F1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624000" y="1803600"/>
            <a:ext cx="9307200" cy="46296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1C2E3B"/>
                </a:solidFill>
                <a:latin typeface="Arial"/>
                <a:cs typeface="Arial"/>
              </a:defRPr>
            </a:lvl1pPr>
            <a:lvl2pPr>
              <a:defRPr sz="2000" baseline="0">
                <a:solidFill>
                  <a:srgbClr val="1C2E3B"/>
                </a:solidFill>
                <a:latin typeface="Arial"/>
                <a:cs typeface="Arial"/>
              </a:defRPr>
            </a:lvl2pPr>
            <a:lvl3pPr>
              <a:defRPr sz="1800" baseline="0">
                <a:solidFill>
                  <a:srgbClr val="1C2E3B"/>
                </a:solidFill>
                <a:latin typeface="Arial"/>
                <a:cs typeface="Arial"/>
              </a:defRPr>
            </a:lvl3pPr>
            <a:lvl4pPr>
              <a:defRPr sz="1600" baseline="0">
                <a:solidFill>
                  <a:srgbClr val="1C2E3B"/>
                </a:solidFill>
                <a:latin typeface="Arial"/>
                <a:cs typeface="Arial"/>
              </a:defRPr>
            </a:lvl4pPr>
            <a:lvl5pPr>
              <a:defRPr baseline="0">
                <a:solidFill>
                  <a:srgbClr val="1C2E3B"/>
                </a:solidFill>
                <a:latin typeface="Open Sans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624000" y="342000"/>
            <a:ext cx="8548800" cy="108202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1" hasCustomPrompt="1"/>
          </p:nvPr>
        </p:nvSpPr>
        <p:spPr>
          <a:xfrm>
            <a:off x="624001" y="6505966"/>
            <a:ext cx="8603116" cy="2222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 b="1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>
              <a:spcBef>
                <a:spcPts val="0"/>
              </a:spcBef>
              <a:buFontTx/>
              <a:buNone/>
              <a:defRPr baseline="0">
                <a:solidFill>
                  <a:srgbClr val="1C2E3B"/>
                </a:solidFill>
                <a:latin typeface="Open Sans"/>
              </a:defRPr>
            </a:lvl2pPr>
            <a:lvl3pPr marL="914400" indent="0">
              <a:spcBef>
                <a:spcPts val="0"/>
              </a:spcBef>
              <a:buFontTx/>
              <a:buNone/>
              <a:defRPr baseline="0">
                <a:solidFill>
                  <a:srgbClr val="1C2E3B"/>
                </a:solidFill>
                <a:latin typeface="Open Sans"/>
              </a:defRPr>
            </a:lvl3pPr>
            <a:lvl4pPr marL="1371600" indent="0">
              <a:spcBef>
                <a:spcPts val="0"/>
              </a:spcBef>
              <a:buFontTx/>
              <a:buNone/>
              <a:defRPr baseline="0">
                <a:solidFill>
                  <a:srgbClr val="1C2E3B"/>
                </a:solidFill>
                <a:latin typeface="Open Sans"/>
              </a:defRPr>
            </a:lvl4pPr>
            <a:lvl5pPr marL="1828800" indent="0">
              <a:spcBef>
                <a:spcPts val="0"/>
              </a:spcBef>
              <a:buFontTx/>
              <a:buNone/>
              <a:defRPr baseline="0">
                <a:solidFill>
                  <a:srgbClr val="1C2E3B"/>
                </a:solidFill>
                <a:latin typeface="Open Sans"/>
              </a:defRPr>
            </a:lvl5pPr>
          </a:lstStyle>
          <a:p>
            <a:pPr lvl="0"/>
            <a:r>
              <a:rPr lang="de-DE" dirty="0" smtClean="0"/>
              <a:t>Fußzeile</a:t>
            </a:r>
          </a:p>
        </p:txBody>
      </p:sp>
    </p:spTree>
    <p:extLst>
      <p:ext uri="{BB962C8B-B14F-4D97-AF65-F5344CB8AC3E}">
        <p14:creationId xmlns:p14="http://schemas.microsoft.com/office/powerpoint/2010/main" val="3474038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11162974" y="6434504"/>
            <a:ext cx="872761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457200" rtl="0" eaLnBrk="1" latinLnBrk="0" hangingPunct="1">
              <a:defRPr sz="13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C89428-D2E1-1F4A-9130-7301B9C1F1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4000" y="1803600"/>
            <a:ext cx="9307200" cy="46296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1C2E3B"/>
                </a:solidFill>
                <a:latin typeface="Arial"/>
                <a:cs typeface="Arial"/>
              </a:defRPr>
            </a:lvl1pPr>
            <a:lvl2pPr>
              <a:defRPr sz="2000" baseline="0">
                <a:solidFill>
                  <a:srgbClr val="1C2E3B"/>
                </a:solidFill>
                <a:latin typeface="Arial"/>
                <a:cs typeface="Arial"/>
              </a:defRPr>
            </a:lvl2pPr>
            <a:lvl3pPr>
              <a:defRPr sz="1800" baseline="0">
                <a:solidFill>
                  <a:srgbClr val="1C2E3B"/>
                </a:solidFill>
                <a:latin typeface="Arial"/>
                <a:cs typeface="Arial"/>
              </a:defRPr>
            </a:lvl3pPr>
            <a:lvl4pPr>
              <a:defRPr sz="1600" baseline="0">
                <a:solidFill>
                  <a:srgbClr val="1C2E3B"/>
                </a:solidFill>
                <a:latin typeface="Arial"/>
                <a:cs typeface="Arial"/>
              </a:defRPr>
            </a:lvl4pPr>
            <a:lvl5pPr>
              <a:defRPr baseline="0">
                <a:solidFill>
                  <a:srgbClr val="1C2E3B"/>
                </a:solidFill>
                <a:latin typeface="Open Sans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624000" y="342000"/>
            <a:ext cx="8548800" cy="108202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Arial"/>
                <a:cs typeface="Arial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1" hasCustomPrompt="1"/>
          </p:nvPr>
        </p:nvSpPr>
        <p:spPr>
          <a:xfrm>
            <a:off x="624001" y="6505966"/>
            <a:ext cx="8603116" cy="2222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 b="1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>
              <a:spcBef>
                <a:spcPts val="0"/>
              </a:spcBef>
              <a:buFontTx/>
              <a:buNone/>
              <a:defRPr baseline="0">
                <a:solidFill>
                  <a:srgbClr val="1C2E3B"/>
                </a:solidFill>
                <a:latin typeface="Open Sans"/>
              </a:defRPr>
            </a:lvl2pPr>
            <a:lvl3pPr marL="914400" indent="0">
              <a:spcBef>
                <a:spcPts val="0"/>
              </a:spcBef>
              <a:buFontTx/>
              <a:buNone/>
              <a:defRPr baseline="0">
                <a:solidFill>
                  <a:srgbClr val="1C2E3B"/>
                </a:solidFill>
                <a:latin typeface="Open Sans"/>
              </a:defRPr>
            </a:lvl3pPr>
            <a:lvl4pPr marL="1371600" indent="0">
              <a:spcBef>
                <a:spcPts val="0"/>
              </a:spcBef>
              <a:buFontTx/>
              <a:buNone/>
              <a:defRPr baseline="0">
                <a:solidFill>
                  <a:srgbClr val="1C2E3B"/>
                </a:solidFill>
                <a:latin typeface="Open Sans"/>
              </a:defRPr>
            </a:lvl4pPr>
            <a:lvl5pPr marL="1828800" indent="0">
              <a:spcBef>
                <a:spcPts val="0"/>
              </a:spcBef>
              <a:buFontTx/>
              <a:buNone/>
              <a:defRPr baseline="0">
                <a:solidFill>
                  <a:srgbClr val="1C2E3B"/>
                </a:solidFill>
                <a:latin typeface="Open Sans"/>
              </a:defRPr>
            </a:lvl5pPr>
          </a:lstStyle>
          <a:p>
            <a:pPr lvl="0"/>
            <a:r>
              <a:rPr lang="de-DE" dirty="0" smtClean="0"/>
              <a:t>Fußzeile</a:t>
            </a:r>
          </a:p>
        </p:txBody>
      </p:sp>
    </p:spTree>
    <p:extLst>
      <p:ext uri="{BB962C8B-B14F-4D97-AF65-F5344CB8AC3E}">
        <p14:creationId xmlns:p14="http://schemas.microsoft.com/office/powerpoint/2010/main" val="522745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333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info@kindergesundheit.de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A497CA-3B12-498E-9DA0-22889ECE394F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06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BFB8CF-1F66-442F-8902-B91329F61AEC}" type="datetimeFigureOut">
              <a:rPr lang="de-DE" smtClean="0">
                <a:solidFill>
                  <a:prstClr val="black"/>
                </a:solidFill>
              </a:rPr>
              <a:pPr/>
              <a:t>25.08.2021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A497CA-3B12-498E-9DA0-22889ECE394F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01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BFB8CF-1F66-442F-8902-B91329F61AEC}" type="datetimeFigureOut">
              <a:rPr lang="de-DE" smtClean="0">
                <a:solidFill>
                  <a:prstClr val="black"/>
                </a:solidFill>
              </a:rPr>
              <a:pPr/>
              <a:t>25.08.2021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A497CA-3B12-498E-9DA0-22889ECE394F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05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BFB8CF-1F66-442F-8902-B91329F61AEC}" type="datetimeFigureOut">
              <a:rPr lang="de-DE" smtClean="0">
                <a:solidFill>
                  <a:prstClr val="black"/>
                </a:solidFill>
              </a:rPr>
              <a:pPr/>
              <a:t>25.08.2021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A497CA-3B12-498E-9DA0-22889ECE394F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23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BFB8CF-1F66-442F-8902-B91329F61AEC}" type="datetimeFigureOut">
              <a:rPr lang="de-DE" smtClean="0">
                <a:solidFill>
                  <a:prstClr val="black"/>
                </a:solidFill>
              </a:rPr>
              <a:pPr/>
              <a:t>25.08.2021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A497CA-3B12-498E-9DA0-22889ECE394F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291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BFB8CF-1F66-442F-8902-B91329F61AEC}" type="datetimeFigureOut">
              <a:rPr lang="de-DE" smtClean="0">
                <a:solidFill>
                  <a:prstClr val="black"/>
                </a:solidFill>
              </a:rPr>
              <a:pPr/>
              <a:t>25.08.2021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A497CA-3B12-498E-9DA0-22889ECE394F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0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-kl. Quellenang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4"/>
          <p:cNvSpPr>
            <a:spLocks noGrp="1"/>
          </p:cNvSpPr>
          <p:nvPr>
            <p:ph type="pic" sz="quarter" idx="10"/>
          </p:nvPr>
        </p:nvSpPr>
        <p:spPr>
          <a:xfrm>
            <a:off x="407988" y="1300162"/>
            <a:ext cx="11332255" cy="511696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08213" y="479426"/>
            <a:ext cx="11323865" cy="753382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News Gothic MT" panose="020B0503020103020203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6454775"/>
            <a:ext cx="11331575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News Gothic MT" panose="020B0503020103020203" pitchFamily="34" charset="0"/>
              </a:defRPr>
            </a:lvl1pPr>
          </a:lstStyle>
          <a:p>
            <a:pPr lvl="0"/>
            <a:r>
              <a:rPr lang="de-DE" dirty="0" smtClean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2190363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BFB8CF-1F66-442F-8902-B91329F61AEC}" type="datetimeFigureOut">
              <a:rPr lang="de-DE" smtClean="0">
                <a:solidFill>
                  <a:prstClr val="black"/>
                </a:solidFill>
              </a:rPr>
              <a:pPr/>
              <a:t>25.08.2021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A497CA-3B12-498E-9DA0-22889ECE394F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133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BFB8CF-1F66-442F-8902-B91329F61AEC}" type="datetimeFigureOut">
              <a:rPr lang="de-DE" smtClean="0">
                <a:solidFill>
                  <a:prstClr val="black"/>
                </a:solidFill>
              </a:rPr>
              <a:pPr/>
              <a:t>25.08.2021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A497CA-3B12-498E-9DA0-22889ECE394F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06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BFB8CF-1F66-442F-8902-B91329F61AEC}" type="datetimeFigureOut">
              <a:rPr lang="de-DE" smtClean="0">
                <a:solidFill>
                  <a:prstClr val="black"/>
                </a:solidFill>
              </a:rPr>
              <a:pPr/>
              <a:t>25.08.2021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A497CA-3B12-498E-9DA0-22889ECE394F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02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BFB8CF-1F66-442F-8902-B91329F61AEC}" type="datetimeFigureOut">
              <a:rPr lang="de-DE" smtClean="0">
                <a:solidFill>
                  <a:prstClr val="black"/>
                </a:solidFill>
              </a:rPr>
              <a:pPr/>
              <a:t>25.08.2021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A497CA-3B12-498E-9DA0-22889ECE394F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934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BFB8CF-1F66-442F-8902-B91329F61AEC}" type="datetimeFigureOut">
              <a:rPr lang="de-DE" smtClean="0">
                <a:solidFill>
                  <a:prstClr val="black"/>
                </a:solidFill>
              </a:rPr>
              <a:pPr/>
              <a:t>25.08.2021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A497CA-3B12-498E-9DA0-22889ECE394F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2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407988" y="1300162"/>
            <a:ext cx="11332255" cy="511696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08213" y="479426"/>
            <a:ext cx="11323865" cy="753382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News Gothic MT" panose="020B0503020103020203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545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unterschidedliche Bilder mit Quell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8213" y="488951"/>
            <a:ext cx="11323865" cy="753382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News Gothic MT" panose="020B0503020103020203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0"/>
          </p:nvPr>
        </p:nvSpPr>
        <p:spPr>
          <a:xfrm>
            <a:off x="407988" y="1300162"/>
            <a:ext cx="5351789" cy="511696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9971" y="1300161"/>
            <a:ext cx="5482107" cy="511696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6454775"/>
            <a:ext cx="5351462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News Gothic MT" panose="020B0503020103020203" pitchFamily="34" charset="0"/>
              </a:defRPr>
            </a:lvl1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49970" y="6454775"/>
            <a:ext cx="5482107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News Gothic MT" panose="020B0503020103020203" pitchFamily="34" charset="0"/>
              </a:defRPr>
            </a:lvl1pPr>
          </a:lstStyle>
          <a:p>
            <a:pPr lvl="0"/>
            <a:r>
              <a:rPr lang="de-DE" dirty="0" smtClean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99635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8213" y="479426"/>
            <a:ext cx="11323865" cy="753382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News Gothic MT" panose="020B0503020103020203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Medienplatzhalter 3"/>
          <p:cNvSpPr>
            <a:spLocks noGrp="1"/>
          </p:cNvSpPr>
          <p:nvPr>
            <p:ph type="media" sz="quarter" idx="10"/>
          </p:nvPr>
        </p:nvSpPr>
        <p:spPr>
          <a:xfrm>
            <a:off x="2209800" y="1300161"/>
            <a:ext cx="7772400" cy="550227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5828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_Bulletpoints_Ebe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8213" y="479426"/>
            <a:ext cx="11323865" cy="753382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News Gothic MT" panose="020B0503020103020203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8213" y="1347109"/>
            <a:ext cx="11323865" cy="5274127"/>
          </a:xfrm>
          <a:prstGeom prst="rect">
            <a:avLst/>
          </a:prstGeom>
        </p:spPr>
        <p:txBody>
          <a:bodyPr/>
          <a:lstStyle>
            <a:lvl1pPr>
              <a:lnSpc>
                <a:spcPts val="3100"/>
              </a:lnSpc>
              <a:defRPr>
                <a:latin typeface="News Gothic MT" panose="020B0503020103020203" pitchFamily="34" charset="0"/>
              </a:defRPr>
            </a:lvl1pPr>
            <a:lvl2pPr>
              <a:lnSpc>
                <a:spcPts val="3100"/>
              </a:lnSpc>
              <a:defRPr>
                <a:latin typeface="News Gothic MT" panose="020B0503020103020203" pitchFamily="34" charset="0"/>
              </a:defRPr>
            </a:lvl2pPr>
            <a:lvl3pPr>
              <a:lnSpc>
                <a:spcPts val="3100"/>
              </a:lnSpc>
              <a:defRPr>
                <a:latin typeface="News Gothic MT" panose="020B0503020103020203" pitchFamily="34" charset="0"/>
              </a:defRPr>
            </a:lvl3pPr>
            <a:lvl4pPr>
              <a:lnSpc>
                <a:spcPts val="3100"/>
              </a:lnSpc>
              <a:defRPr>
                <a:latin typeface="News Gothic MT" panose="020B0503020103020203" pitchFamily="34" charset="0"/>
              </a:defRPr>
            </a:lvl4pPr>
            <a:lvl5pPr>
              <a:lnSpc>
                <a:spcPts val="3100"/>
              </a:lnSpc>
              <a:defRPr>
                <a:latin typeface="News Gothic MT" panose="020B0503020103020203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848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8213" y="479426"/>
            <a:ext cx="11323865" cy="753382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News Gothic MT" panose="020B0503020103020203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794490" y="1348034"/>
            <a:ext cx="5159375" cy="252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23910" y="1348034"/>
            <a:ext cx="5159375" cy="252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2"/>
          </p:nvPr>
        </p:nvSpPr>
        <p:spPr>
          <a:xfrm>
            <a:off x="794490" y="4090988"/>
            <a:ext cx="5159375" cy="252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223911" y="4090988"/>
            <a:ext cx="5159375" cy="252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79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8213" y="479426"/>
            <a:ext cx="11323865" cy="753382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News Gothic MT" panose="020B0503020103020203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407988" y="1300163"/>
            <a:ext cx="3673475" cy="5354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4233407" y="1300163"/>
            <a:ext cx="3673475" cy="5354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2"/>
          </p:nvPr>
        </p:nvSpPr>
        <p:spPr>
          <a:xfrm>
            <a:off x="8058826" y="1300163"/>
            <a:ext cx="3673475" cy="5354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151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12192000" cy="166687"/>
          </a:xfrm>
          <a:prstGeom prst="rect">
            <a:avLst/>
          </a:prstGeom>
          <a:solidFill>
            <a:srgbClr val="FFAF1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3000">
              <a:solidFill>
                <a:prstClr val="black"/>
              </a:solidFill>
              <a:latin typeface="Impact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115" y="205481"/>
            <a:ext cx="1340496" cy="25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2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684" y="122008"/>
            <a:ext cx="2015275" cy="115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9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" y="221739"/>
            <a:ext cx="12187765" cy="68698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" y="5979568"/>
            <a:ext cx="121920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SKG\Logos_Poster\Logo_www_08_RGB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9" y="6165305"/>
            <a:ext cx="1643467" cy="76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rgbClr val="4D4D4D"/>
                </a:solidFill>
              </a:defRPr>
            </a:lvl1pPr>
          </a:lstStyle>
          <a:p>
            <a:r>
              <a:rPr lang="de-DE" dirty="0" smtClean="0"/>
              <a:t>info@kindergesundheit.de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761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oliver.huizinga@foodwatch.de" TargetMode="Externa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jpg"/><Relationship Id="rId18" Type="http://schemas.openxmlformats.org/officeDocument/2006/relationships/image" Target="../media/image23.jpeg"/><Relationship Id="rId3" Type="http://schemas.openxmlformats.org/officeDocument/2006/relationships/image" Target="../media/image6.jpeg"/><Relationship Id="rId21" Type="http://schemas.openxmlformats.org/officeDocument/2006/relationships/image" Target="../media/image26.jpeg"/><Relationship Id="rId7" Type="http://schemas.openxmlformats.org/officeDocument/2006/relationships/image" Target="../media/image10.jpe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5" Type="http://schemas.openxmlformats.org/officeDocument/2006/relationships/image" Target="../media/image70.jpeg"/><Relationship Id="rId2" Type="http://schemas.openxmlformats.org/officeDocument/2006/relationships/image" Target="../media/image66.jpeg"/><Relationship Id="rId16" Type="http://schemas.openxmlformats.org/officeDocument/2006/relationships/image" Target="../media/image20.pn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tiff"/><Relationship Id="rId11" Type="http://schemas.openxmlformats.org/officeDocument/2006/relationships/image" Target="../media/image15.png"/><Relationship Id="rId24" Type="http://schemas.openxmlformats.org/officeDocument/2006/relationships/image" Target="../media/image69.jpeg"/><Relationship Id="rId5" Type="http://schemas.openxmlformats.org/officeDocument/2006/relationships/image" Target="../media/image8.jpeg"/><Relationship Id="rId15" Type="http://schemas.openxmlformats.org/officeDocument/2006/relationships/image" Target="../media/image19.tiff"/><Relationship Id="rId23" Type="http://schemas.openxmlformats.org/officeDocument/2006/relationships/image" Target="../media/image68.jpeg"/><Relationship Id="rId10" Type="http://schemas.openxmlformats.org/officeDocument/2006/relationships/image" Target="../media/image14.jpeg"/><Relationship Id="rId19" Type="http://schemas.openxmlformats.org/officeDocument/2006/relationships/image" Target="../media/image24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8.jpeg"/><Relationship Id="rId22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hyperlink" Target="http://www.dank-allianz.de/" TargetMode="Externa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/>
          <p:cNvSpPr/>
          <p:nvPr/>
        </p:nvSpPr>
        <p:spPr>
          <a:xfrm>
            <a:off x="1703512" y="6381328"/>
            <a:ext cx="3888432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23929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prstClr val="white"/>
                </a:solidFill>
              </a:rPr>
              <a:t>Kinderernährung, Werbung und langfristige Gesundheit</a:t>
            </a:r>
            <a:endParaRPr lang="de-DE" sz="4000" b="1" dirty="0">
              <a:solidFill>
                <a:prstClr val="white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68" y="2035518"/>
            <a:ext cx="5940152" cy="394013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-48344" y="1119576"/>
            <a:ext cx="12288688" cy="1733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1200"/>
              </a:spcAft>
            </a:pPr>
            <a:r>
              <a:rPr lang="de-DE" altLang="de-DE" sz="3200" b="1" dirty="0">
                <a:solidFill>
                  <a:srgbClr val="1F497D"/>
                </a:solidFill>
              </a:rPr>
              <a:t>Prof. Dr. Dr. </a:t>
            </a:r>
            <a:r>
              <a:rPr lang="de-DE" altLang="de-DE" sz="3200" b="1" dirty="0" smtClean="0">
                <a:solidFill>
                  <a:srgbClr val="1F497D"/>
                </a:solidFill>
              </a:rPr>
              <a:t>h.c. </a:t>
            </a:r>
            <a:r>
              <a:rPr lang="de-DE" altLang="de-DE" sz="3200" b="1" dirty="0" err="1" smtClean="0">
                <a:solidFill>
                  <a:srgbClr val="1F497D"/>
                </a:solidFill>
              </a:rPr>
              <a:t>mult</a:t>
            </a:r>
            <a:r>
              <a:rPr lang="de-DE" altLang="de-DE" sz="3200" b="1" dirty="0">
                <a:solidFill>
                  <a:srgbClr val="1F497D"/>
                </a:solidFill>
              </a:rPr>
              <a:t>. Berthold Koletzko</a:t>
            </a:r>
          </a:p>
          <a:p>
            <a:pPr algn="ctr">
              <a:lnSpc>
                <a:spcPct val="114000"/>
              </a:lnSpc>
              <a:spcAft>
                <a:spcPts val="1200"/>
              </a:spcAft>
            </a:pPr>
            <a:r>
              <a:rPr lang="de-DE" altLang="ja-JP" sz="2200" dirty="0">
                <a:solidFill>
                  <a:srgbClr val="1F497D"/>
                </a:solidFill>
              </a:rPr>
              <a:t>LMU – </a:t>
            </a:r>
            <a:r>
              <a:rPr lang="de-DE" altLang="ja-JP" sz="2200" dirty="0" smtClean="0">
                <a:solidFill>
                  <a:srgbClr val="1F497D"/>
                </a:solidFill>
              </a:rPr>
              <a:t>Univ. München, Kinderklinik &amp; Kinderpoliklinik, </a:t>
            </a:r>
            <a:r>
              <a:rPr lang="de-DE" altLang="de-DE" sz="2200" dirty="0" smtClean="0">
                <a:solidFill>
                  <a:srgbClr val="1F497D"/>
                </a:solidFill>
              </a:rPr>
              <a:t>Dr</a:t>
            </a:r>
            <a:r>
              <a:rPr lang="de-DE" altLang="de-DE" sz="2200" dirty="0">
                <a:solidFill>
                  <a:srgbClr val="1F497D"/>
                </a:solidFill>
              </a:rPr>
              <a:t>. von </a:t>
            </a:r>
            <a:r>
              <a:rPr lang="de-DE" altLang="de-DE" sz="2200" dirty="0" err="1">
                <a:solidFill>
                  <a:srgbClr val="1F497D"/>
                </a:solidFill>
              </a:rPr>
              <a:t>Haunersches</a:t>
            </a:r>
            <a:r>
              <a:rPr lang="de-DE" altLang="de-DE" sz="2200" dirty="0">
                <a:solidFill>
                  <a:srgbClr val="1F497D"/>
                </a:solidFill>
              </a:rPr>
              <a:t> Kinderspital, LMU Klinikum  </a:t>
            </a:r>
          </a:p>
          <a:p>
            <a:pPr algn="ctr">
              <a:lnSpc>
                <a:spcPct val="114000"/>
              </a:lnSpc>
              <a:spcAft>
                <a:spcPts val="1200"/>
              </a:spcAft>
            </a:pPr>
            <a:r>
              <a:rPr lang="de-DE" altLang="ja-JP" sz="2200" dirty="0" smtClean="0">
                <a:solidFill>
                  <a:srgbClr val="1F497D"/>
                </a:solidFill>
              </a:rPr>
              <a:t>Vorsitzender, </a:t>
            </a:r>
            <a:r>
              <a:rPr lang="de-DE" altLang="ja-JP" sz="2200" dirty="0">
                <a:solidFill>
                  <a:srgbClr val="1F497D"/>
                </a:solidFill>
              </a:rPr>
              <a:t>Stiftung Kindergesundheit</a:t>
            </a:r>
          </a:p>
        </p:txBody>
      </p:sp>
      <p:pic>
        <p:nvPicPr>
          <p:cNvPr id="8" name="Picture 3" descr="D:\SKG\Logos_Poster\Logo_www_08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265" y="4293097"/>
            <a:ext cx="3114720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bgerundetes Rechteck 8"/>
          <p:cNvSpPr/>
          <p:nvPr/>
        </p:nvSpPr>
        <p:spPr>
          <a:xfrm>
            <a:off x="0" y="6165304"/>
            <a:ext cx="1703512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rgbClr val="4D4D4D"/>
                </a:solidFill>
              </a:defRPr>
            </a:lvl1pPr>
          </a:lstStyle>
          <a:p>
            <a:r>
              <a:rPr lang="de-DE" dirty="0" smtClean="0"/>
              <a:t>info@kindergesundheit.de</a:t>
            </a:r>
            <a:endParaRPr lang="de-DE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733267" y="1655485"/>
            <a:ext cx="6458733" cy="452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45" tIns="52681" rIns="107245" bIns="52681" anchor="t"/>
          <a:lstStyle>
            <a:lvl1pPr algn="l">
              <a:lnSpc>
                <a:spcPct val="110000"/>
              </a:lnSpc>
              <a:spcBef>
                <a:spcPct val="40000"/>
              </a:spcBef>
              <a:buClr>
                <a:srgbClr val="000066"/>
              </a:buClr>
              <a:buSzPct val="65000"/>
              <a:buFont typeface="Wingdings" pitchFamily="2" charset="2"/>
              <a:buChar char="l"/>
              <a:defRPr sz="3200">
                <a:solidFill>
                  <a:srgbClr val="000066"/>
                </a:solidFill>
                <a:latin typeface="Arial" charset="0"/>
              </a:defRPr>
            </a:lvl1pPr>
            <a:lvl2pPr marL="742950" indent="-285750" algn="l">
              <a:lnSpc>
                <a:spcPct val="110000"/>
              </a:lnSpc>
              <a:spcBef>
                <a:spcPct val="40000"/>
              </a:spcBef>
              <a:buClr>
                <a:srgbClr val="000066"/>
              </a:buClr>
              <a:buSzPct val="65000"/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algn="l">
              <a:lnSpc>
                <a:spcPct val="110000"/>
              </a:lnSpc>
              <a:spcBef>
                <a:spcPct val="40000"/>
              </a:spcBef>
              <a:buClr>
                <a:srgbClr val="000066"/>
              </a:buClr>
              <a:buSzPct val="65000"/>
              <a:buFont typeface="Wingdings" pitchFamily="2" charset="2"/>
              <a:buChar char="l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algn="l">
              <a:lnSpc>
                <a:spcPct val="110000"/>
              </a:lnSpc>
              <a:spcBef>
                <a:spcPct val="40000"/>
              </a:spcBef>
              <a:buClr>
                <a:srgbClr val="000066"/>
              </a:buClr>
              <a:buSzPct val="6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algn="l">
              <a:lnSpc>
                <a:spcPct val="110000"/>
              </a:lnSpc>
              <a:spcBef>
                <a:spcPct val="40000"/>
              </a:spcBef>
              <a:buClr>
                <a:srgbClr val="000066"/>
              </a:buClr>
              <a:buSzPct val="6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000066"/>
              </a:buClr>
              <a:buSzPct val="6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000066"/>
              </a:buClr>
              <a:buSzPct val="6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000066"/>
              </a:buClr>
              <a:buSzPct val="6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000066"/>
              </a:buClr>
              <a:buSzPct val="6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lnSpc>
                <a:spcPct val="114000"/>
              </a:lnSpc>
              <a:spcBef>
                <a:spcPts val="0"/>
              </a:spcBef>
              <a:spcAft>
                <a:spcPts val="711"/>
              </a:spcAft>
              <a:buClrTx/>
              <a:buSzTx/>
              <a:buFont typeface="Wingdings" pitchFamily="2" charset="2"/>
              <a:buNone/>
            </a:pPr>
            <a:endParaRPr lang="de-DE" altLang="ja-JP" sz="2133" dirty="0"/>
          </a:p>
        </p:txBody>
      </p:sp>
    </p:spTree>
    <p:extLst>
      <p:ext uri="{BB962C8B-B14F-4D97-AF65-F5344CB8AC3E}">
        <p14:creationId xmlns:p14="http://schemas.microsoft.com/office/powerpoint/2010/main" val="30146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7992888" y="6237312"/>
            <a:ext cx="40797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000" i="1" dirty="0">
                <a:solidFill>
                  <a:srgbClr val="333333"/>
                </a:solidFill>
              </a:rPr>
              <a:t>Smith R et al, </a:t>
            </a:r>
            <a:r>
              <a:rPr lang="de-DE" altLang="de-DE" sz="1000" i="1" dirty="0" smtClean="0">
                <a:solidFill>
                  <a:srgbClr val="333333"/>
                </a:solidFill>
              </a:rPr>
              <a:t>Nutrients </a:t>
            </a:r>
            <a:r>
              <a:rPr lang="de-DE" altLang="de-DE" sz="1000" i="1" dirty="0">
                <a:solidFill>
                  <a:srgbClr val="333333"/>
                </a:solidFill>
              </a:rPr>
              <a:t>2019 Apr 18;11(4):875. </a:t>
            </a:r>
            <a:r>
              <a:rPr lang="de-DE" altLang="de-DE" sz="1000" i="1" dirty="0" err="1">
                <a:solidFill>
                  <a:srgbClr val="333333"/>
                </a:solidFill>
              </a:rPr>
              <a:t>doi</a:t>
            </a:r>
            <a:r>
              <a:rPr lang="de-DE" altLang="de-DE" sz="1000" i="1" dirty="0">
                <a:solidFill>
                  <a:srgbClr val="333333"/>
                </a:solidFill>
              </a:rPr>
              <a:t>: 10.3390/nu11040875.</a:t>
            </a:r>
            <a:endParaRPr lang="de-DE" altLang="de-DE" sz="1000" b="1" i="1" dirty="0">
              <a:solidFill>
                <a:srgbClr val="333333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27348" y="330035"/>
            <a:ext cx="11964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prstClr val="white"/>
                </a:solidFill>
              </a:rPr>
              <a:t>Werbung an Kinder macht Kinder krank: systematische Datenanalyse</a:t>
            </a:r>
            <a:endParaRPr lang="de-DE" sz="2800" b="1" dirty="0">
              <a:solidFill>
                <a:prstClr val="white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7328" y="1268760"/>
            <a:ext cx="1206868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9126" tIns="54564" rIns="109126" bIns="54564"/>
          <a:lstStyle/>
          <a:p>
            <a:pPr marL="314212" indent="-314212" eaLnBrk="0" hangingPunct="0">
              <a:lnSpc>
                <a:spcPct val="114000"/>
              </a:lnSpc>
              <a:spcAft>
                <a:spcPts val="1800"/>
              </a:spcAft>
              <a:buClr>
                <a:srgbClr val="000066"/>
              </a:buClr>
              <a:buSzPct val="60000"/>
              <a:buFont typeface="Wingdings" charset="0"/>
              <a:buChar char="l"/>
              <a:defRPr/>
            </a:pPr>
            <a:r>
              <a:rPr lang="en-US" sz="2800" dirty="0" err="1" smtClean="0">
                <a:solidFill>
                  <a:srgbClr val="1F497D"/>
                </a:solidFill>
              </a:rPr>
              <a:t>Auswertung</a:t>
            </a:r>
            <a:r>
              <a:rPr lang="en-US" sz="2800" dirty="0" smtClean="0">
                <a:solidFill>
                  <a:srgbClr val="1F497D"/>
                </a:solidFill>
              </a:rPr>
              <a:t> von 76 </a:t>
            </a:r>
            <a:r>
              <a:rPr lang="en-US" sz="2800" dirty="0" err="1" smtClean="0">
                <a:solidFill>
                  <a:srgbClr val="1F497D"/>
                </a:solidFill>
              </a:rPr>
              <a:t>Untersuchungen</a:t>
            </a:r>
            <a:r>
              <a:rPr lang="en-US" sz="2800" dirty="0" smtClean="0">
                <a:solidFill>
                  <a:srgbClr val="1F497D"/>
                </a:solidFill>
              </a:rPr>
              <a:t> </a:t>
            </a:r>
            <a:r>
              <a:rPr lang="en-US" sz="2800" dirty="0" err="1" smtClean="0">
                <a:solidFill>
                  <a:srgbClr val="1F497D"/>
                </a:solidFill>
              </a:rPr>
              <a:t>zu</a:t>
            </a:r>
            <a:r>
              <a:rPr lang="en-US" sz="2800" dirty="0" smtClean="0">
                <a:solidFill>
                  <a:srgbClr val="1F497D"/>
                </a:solidFill>
              </a:rPr>
              <a:t> </a:t>
            </a:r>
            <a:r>
              <a:rPr lang="en-US" sz="2800" dirty="0" err="1" smtClean="0">
                <a:solidFill>
                  <a:srgbClr val="1F497D"/>
                </a:solidFill>
              </a:rPr>
              <a:t>Lebensmittelwerbung</a:t>
            </a:r>
            <a:r>
              <a:rPr lang="en-US" sz="2800" dirty="0" smtClean="0">
                <a:solidFill>
                  <a:srgbClr val="1F497D"/>
                </a:solidFill>
              </a:rPr>
              <a:t> an Kinder </a:t>
            </a:r>
            <a:r>
              <a:rPr lang="en-US" sz="2800" dirty="0" err="1" smtClean="0">
                <a:solidFill>
                  <a:srgbClr val="1F497D"/>
                </a:solidFill>
              </a:rPr>
              <a:t>bis</a:t>
            </a:r>
            <a:r>
              <a:rPr lang="en-US" sz="2800" dirty="0" smtClean="0">
                <a:solidFill>
                  <a:srgbClr val="1F497D"/>
                </a:solidFill>
              </a:rPr>
              <a:t> 18 J</a:t>
            </a:r>
          </a:p>
          <a:p>
            <a:pPr marL="314212" indent="-314212" eaLnBrk="0" hangingPunct="0">
              <a:lnSpc>
                <a:spcPct val="114000"/>
              </a:lnSpc>
              <a:spcAft>
                <a:spcPts val="1800"/>
              </a:spcAft>
              <a:buClr>
                <a:srgbClr val="000066"/>
              </a:buClr>
              <a:buSzPct val="60000"/>
              <a:buFont typeface="Wingdings" charset="0"/>
              <a:buChar char="l"/>
              <a:defRPr/>
            </a:pPr>
            <a:r>
              <a:rPr lang="en-US" sz="2800" b="1" dirty="0" err="1" smtClean="0">
                <a:solidFill>
                  <a:srgbClr val="1F497D"/>
                </a:solidFill>
              </a:rPr>
              <a:t>Überzeugende</a:t>
            </a:r>
            <a:r>
              <a:rPr lang="en-US" sz="2800" b="1" dirty="0" smtClean="0">
                <a:solidFill>
                  <a:srgbClr val="1F497D"/>
                </a:solidFill>
              </a:rPr>
              <a:t> </a:t>
            </a:r>
            <a:r>
              <a:rPr lang="en-US" sz="2800" b="1" dirty="0" err="1" smtClean="0">
                <a:solidFill>
                  <a:srgbClr val="1F497D"/>
                </a:solidFill>
              </a:rPr>
              <a:t>wissenschaftliche</a:t>
            </a:r>
            <a:r>
              <a:rPr lang="en-US" sz="2800" b="1" dirty="0" smtClean="0">
                <a:solidFill>
                  <a:srgbClr val="1F497D"/>
                </a:solidFill>
              </a:rPr>
              <a:t> </a:t>
            </a:r>
            <a:r>
              <a:rPr lang="en-US" sz="2800" b="1" dirty="0" err="1" smtClean="0">
                <a:solidFill>
                  <a:srgbClr val="1F497D"/>
                </a:solidFill>
              </a:rPr>
              <a:t>Datenlage</a:t>
            </a:r>
            <a:r>
              <a:rPr lang="en-US" sz="2800" b="1" dirty="0" smtClean="0">
                <a:solidFill>
                  <a:srgbClr val="1F497D"/>
                </a:solidFill>
              </a:rPr>
              <a:t>:</a:t>
            </a:r>
            <a:r>
              <a:rPr lang="en-US" sz="2800" dirty="0" smtClean="0">
                <a:solidFill>
                  <a:srgbClr val="1F497D"/>
                </a:solidFill>
              </a:rPr>
              <a:t> an Kinder und </a:t>
            </a:r>
            <a:r>
              <a:rPr lang="en-US" sz="2800" dirty="0" err="1" smtClean="0">
                <a:solidFill>
                  <a:srgbClr val="1F497D"/>
                </a:solidFill>
              </a:rPr>
              <a:t>Jugendliche</a:t>
            </a:r>
            <a:r>
              <a:rPr lang="en-US" sz="2800" dirty="0" smtClean="0">
                <a:solidFill>
                  <a:srgbClr val="1F497D"/>
                </a:solidFill>
              </a:rPr>
              <a:t> </a:t>
            </a:r>
            <a:r>
              <a:rPr lang="en-US" sz="2800" dirty="0" err="1" smtClean="0">
                <a:solidFill>
                  <a:srgbClr val="1F497D"/>
                </a:solidFill>
              </a:rPr>
              <a:t>gerichtete</a:t>
            </a:r>
            <a:r>
              <a:rPr lang="en-US" sz="2800" dirty="0" smtClean="0">
                <a:solidFill>
                  <a:srgbClr val="1F497D"/>
                </a:solidFill>
              </a:rPr>
              <a:t> </a:t>
            </a:r>
            <a:r>
              <a:rPr lang="en-US" sz="2800" b="1" dirty="0" err="1">
                <a:solidFill>
                  <a:srgbClr val="1F497D"/>
                </a:solidFill>
              </a:rPr>
              <a:t>Lebensmittelwerbung</a:t>
            </a:r>
            <a:r>
              <a:rPr lang="en-US" sz="2800" b="1" dirty="0">
                <a:solidFill>
                  <a:srgbClr val="1F497D"/>
                </a:solidFill>
              </a:rPr>
              <a:t> </a:t>
            </a:r>
            <a:r>
              <a:rPr lang="en-US" sz="2800" dirty="0" smtClean="0">
                <a:solidFill>
                  <a:srgbClr val="1F497D"/>
                </a:solidFill>
              </a:rPr>
              <a:t>hat </a:t>
            </a:r>
            <a:r>
              <a:rPr lang="en-US" sz="2800" b="1" dirty="0" smtClean="0">
                <a:solidFill>
                  <a:srgbClr val="1F497D"/>
                </a:solidFill>
              </a:rPr>
              <a:t>stark </a:t>
            </a:r>
            <a:r>
              <a:rPr lang="en-US" sz="2800" b="1" dirty="0" err="1" smtClean="0">
                <a:solidFill>
                  <a:srgbClr val="1F497D"/>
                </a:solidFill>
              </a:rPr>
              <a:t>schädliche</a:t>
            </a:r>
            <a:r>
              <a:rPr lang="en-US" sz="2800" b="1" dirty="0" smtClean="0">
                <a:solidFill>
                  <a:srgbClr val="1F497D"/>
                </a:solidFill>
              </a:rPr>
              <a:t> </a:t>
            </a:r>
            <a:r>
              <a:rPr lang="en-US" sz="2800" b="1" dirty="0" err="1">
                <a:solidFill>
                  <a:srgbClr val="1F497D"/>
                </a:solidFill>
              </a:rPr>
              <a:t>Wirkungen</a:t>
            </a:r>
            <a:r>
              <a:rPr lang="en-US" sz="2800" dirty="0">
                <a:solidFill>
                  <a:srgbClr val="1F497D"/>
                </a:solidFill>
              </a:rPr>
              <a:t> </a:t>
            </a:r>
            <a:r>
              <a:rPr lang="en-US" sz="2800" dirty="0" smtClean="0">
                <a:solidFill>
                  <a:srgbClr val="1F497D"/>
                </a:solidFill>
              </a:rPr>
              <a:t>auf </a:t>
            </a:r>
            <a:br>
              <a:rPr lang="en-US" sz="2800" dirty="0" smtClean="0">
                <a:solidFill>
                  <a:srgbClr val="1F497D"/>
                </a:solidFill>
              </a:rPr>
            </a:br>
            <a:r>
              <a:rPr lang="en-US" sz="2800" dirty="0" err="1" smtClean="0">
                <a:solidFill>
                  <a:srgbClr val="1F497D"/>
                </a:solidFill>
              </a:rPr>
              <a:t>Präferenz</a:t>
            </a:r>
            <a:r>
              <a:rPr lang="en-US" sz="2800" dirty="0" smtClean="0">
                <a:solidFill>
                  <a:srgbClr val="1F497D"/>
                </a:solidFill>
              </a:rPr>
              <a:t> und </a:t>
            </a:r>
            <a:r>
              <a:rPr lang="en-US" sz="2800" dirty="0" err="1" smtClean="0">
                <a:solidFill>
                  <a:srgbClr val="1F497D"/>
                </a:solidFill>
              </a:rPr>
              <a:t>Verzehr</a:t>
            </a:r>
            <a:r>
              <a:rPr lang="en-US" sz="2800" dirty="0" smtClean="0">
                <a:solidFill>
                  <a:srgbClr val="1F497D"/>
                </a:solidFill>
              </a:rPr>
              <a:t> </a:t>
            </a:r>
            <a:r>
              <a:rPr lang="en-US" sz="2800" dirty="0" err="1" smtClean="0">
                <a:solidFill>
                  <a:srgbClr val="1F497D"/>
                </a:solidFill>
              </a:rPr>
              <a:t>beworbener</a:t>
            </a:r>
            <a:r>
              <a:rPr lang="en-US" sz="2800" dirty="0" smtClean="0">
                <a:solidFill>
                  <a:srgbClr val="1F497D"/>
                </a:solidFill>
              </a:rPr>
              <a:t> </a:t>
            </a:r>
            <a:r>
              <a:rPr lang="en-US" sz="2800" dirty="0" err="1" smtClean="0">
                <a:solidFill>
                  <a:srgbClr val="1F497D"/>
                </a:solidFill>
              </a:rPr>
              <a:t>Produkte</a:t>
            </a:r>
            <a:r>
              <a:rPr lang="en-US" sz="2800" dirty="0" smtClean="0">
                <a:solidFill>
                  <a:srgbClr val="1F497D"/>
                </a:solidFill>
              </a:rPr>
              <a:t> für </a:t>
            </a:r>
            <a:r>
              <a:rPr lang="en-US" sz="2800" dirty="0" err="1" smtClean="0">
                <a:solidFill>
                  <a:srgbClr val="1F497D"/>
                </a:solidFill>
              </a:rPr>
              <a:t>breiten</a:t>
            </a:r>
            <a:r>
              <a:rPr lang="en-US" sz="2800" dirty="0" smtClean="0">
                <a:solidFill>
                  <a:srgbClr val="1F497D"/>
                </a:solidFill>
              </a:rPr>
              <a:t> </a:t>
            </a:r>
            <a:r>
              <a:rPr lang="en-US" sz="2800" dirty="0" err="1" smtClean="0">
                <a:solidFill>
                  <a:srgbClr val="1F497D"/>
                </a:solidFill>
              </a:rPr>
              <a:t>Bereich</a:t>
            </a:r>
            <a:r>
              <a:rPr lang="en-US" sz="2800" dirty="0" smtClean="0">
                <a:solidFill>
                  <a:srgbClr val="1F497D"/>
                </a:solidFill>
              </a:rPr>
              <a:t> von </a:t>
            </a:r>
            <a:r>
              <a:rPr lang="en-US" sz="2800" dirty="0" err="1" smtClean="0">
                <a:solidFill>
                  <a:srgbClr val="1F497D"/>
                </a:solidFill>
              </a:rPr>
              <a:t>Marketingmethoden</a:t>
            </a:r>
            <a:r>
              <a:rPr lang="en-US" sz="2800" dirty="0" smtClean="0">
                <a:solidFill>
                  <a:srgbClr val="1F497D"/>
                </a:solidFill>
              </a:rPr>
              <a:t> (z B TV, </a:t>
            </a:r>
            <a:r>
              <a:rPr lang="en-US" sz="2800" dirty="0" err="1" smtClean="0">
                <a:solidFill>
                  <a:srgbClr val="1F497D"/>
                </a:solidFill>
              </a:rPr>
              <a:t>Verpackung</a:t>
            </a:r>
            <a:r>
              <a:rPr lang="en-US" sz="2800" dirty="0" smtClean="0">
                <a:solidFill>
                  <a:srgbClr val="1F497D"/>
                </a:solidFill>
              </a:rPr>
              <a:t>)</a:t>
            </a:r>
          </a:p>
          <a:p>
            <a:pPr marL="314212" indent="-314212" eaLnBrk="0" hangingPunct="0">
              <a:lnSpc>
                <a:spcPct val="114000"/>
              </a:lnSpc>
              <a:spcAft>
                <a:spcPts val="1800"/>
              </a:spcAft>
              <a:buClr>
                <a:srgbClr val="000066"/>
              </a:buClr>
              <a:buSzPct val="60000"/>
              <a:buFont typeface="Wingdings" charset="0"/>
              <a:buChar char="l"/>
              <a:defRPr/>
            </a:pPr>
            <a:r>
              <a:rPr lang="en-US" sz="2800" b="1" dirty="0" err="1" smtClean="0">
                <a:solidFill>
                  <a:srgbClr val="1F497D"/>
                </a:solidFill>
              </a:rPr>
              <a:t>Sehr</a:t>
            </a:r>
            <a:r>
              <a:rPr lang="en-US" sz="2800" b="1" dirty="0" smtClean="0">
                <a:solidFill>
                  <a:srgbClr val="1F497D"/>
                </a:solidFill>
              </a:rPr>
              <a:t> </a:t>
            </a:r>
            <a:r>
              <a:rPr lang="en-US" sz="2800" b="1" dirty="0" err="1" smtClean="0">
                <a:solidFill>
                  <a:srgbClr val="1F497D"/>
                </a:solidFill>
              </a:rPr>
              <a:t>starke</a:t>
            </a:r>
            <a:r>
              <a:rPr lang="en-US" sz="2800" b="1" dirty="0" smtClean="0">
                <a:solidFill>
                  <a:srgbClr val="1F497D"/>
                </a:solidFill>
              </a:rPr>
              <a:t> </a:t>
            </a:r>
            <a:r>
              <a:rPr lang="en-US" sz="2800" b="1" dirty="0" err="1" smtClean="0">
                <a:solidFill>
                  <a:srgbClr val="1F497D"/>
                </a:solidFill>
              </a:rPr>
              <a:t>wissenschaftliche</a:t>
            </a:r>
            <a:r>
              <a:rPr lang="en-US" sz="2800" b="1" dirty="0" smtClean="0">
                <a:solidFill>
                  <a:srgbClr val="1F497D"/>
                </a:solidFill>
              </a:rPr>
              <a:t> </a:t>
            </a:r>
            <a:r>
              <a:rPr lang="en-US" sz="2800" b="1" dirty="0" err="1" smtClean="0">
                <a:solidFill>
                  <a:srgbClr val="1F497D"/>
                </a:solidFill>
              </a:rPr>
              <a:t>Grundlage</a:t>
            </a:r>
            <a:r>
              <a:rPr lang="en-US" sz="2800" b="1" dirty="0" smtClean="0">
                <a:solidFill>
                  <a:srgbClr val="1F497D"/>
                </a:solidFill>
              </a:rPr>
              <a:t> für </a:t>
            </a:r>
            <a:r>
              <a:rPr lang="en-US" sz="2800" b="1" dirty="0" err="1" smtClean="0">
                <a:solidFill>
                  <a:srgbClr val="1F497D"/>
                </a:solidFill>
              </a:rPr>
              <a:t>Einschränkung</a:t>
            </a:r>
            <a:r>
              <a:rPr lang="en-US" sz="2800" b="1" dirty="0" smtClean="0">
                <a:solidFill>
                  <a:srgbClr val="1F497D"/>
                </a:solidFill>
              </a:rPr>
              <a:t> der </a:t>
            </a:r>
            <a:r>
              <a:rPr lang="en-US" sz="2800" b="1" dirty="0" err="1">
                <a:solidFill>
                  <a:srgbClr val="1F497D"/>
                </a:solidFill>
              </a:rPr>
              <a:t>Lebensmittelwerbung</a:t>
            </a:r>
            <a:r>
              <a:rPr lang="en-US" sz="2800" b="1" dirty="0">
                <a:solidFill>
                  <a:srgbClr val="1F497D"/>
                </a:solidFill>
              </a:rPr>
              <a:t> an Kinder </a:t>
            </a:r>
            <a:r>
              <a:rPr lang="en-US" sz="2800" b="1" dirty="0" smtClean="0">
                <a:solidFill>
                  <a:srgbClr val="1F497D"/>
                </a:solidFill>
              </a:rPr>
              <a:t>und </a:t>
            </a:r>
            <a:r>
              <a:rPr lang="en-US" sz="2800" b="1" dirty="0" err="1" smtClean="0">
                <a:solidFill>
                  <a:srgbClr val="1F497D"/>
                </a:solidFill>
              </a:rPr>
              <a:t>Jugendliche</a:t>
            </a:r>
            <a:r>
              <a:rPr lang="en-US" sz="2800" b="1" dirty="0" smtClean="0">
                <a:solidFill>
                  <a:srgbClr val="1F497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44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7992888" y="6237312"/>
            <a:ext cx="40797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000" i="1" dirty="0">
                <a:solidFill>
                  <a:srgbClr val="333333"/>
                </a:solidFill>
              </a:rPr>
              <a:t>Boyland E et al, Ann Nutr </a:t>
            </a:r>
            <a:r>
              <a:rPr lang="de-DE" sz="1000" i="1" dirty="0" err="1">
                <a:solidFill>
                  <a:srgbClr val="333333"/>
                </a:solidFill>
              </a:rPr>
              <a:t>Metab</a:t>
            </a:r>
            <a:r>
              <a:rPr lang="de-DE" sz="1000" i="1" dirty="0">
                <a:solidFill>
                  <a:srgbClr val="333333"/>
                </a:solidFill>
              </a:rPr>
              <a:t> 2020;76:6-9.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27348" y="330035"/>
            <a:ext cx="11964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prstClr val="white"/>
                </a:solidFill>
              </a:rPr>
              <a:t>Digitale Werbung an Kinder macht Kinder krank: Konsequenzen</a:t>
            </a:r>
            <a:endParaRPr lang="de-DE" sz="2800" b="1" dirty="0">
              <a:solidFill>
                <a:prstClr val="white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12192" y="1160984"/>
            <a:ext cx="1220419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9126" tIns="54564" rIns="109126" bIns="54564"/>
          <a:lstStyle/>
          <a:p>
            <a:pPr marL="314212" indent="-314212" eaLnBrk="0" hangingPunct="0">
              <a:lnSpc>
                <a:spcPct val="114000"/>
              </a:lnSpc>
              <a:spcAft>
                <a:spcPts val="1800"/>
              </a:spcAft>
              <a:buClr>
                <a:srgbClr val="000066"/>
              </a:buClr>
              <a:buSzPct val="60000"/>
              <a:buFont typeface="Wingdings" charset="0"/>
              <a:buChar char="l"/>
              <a:defRPr/>
            </a:pPr>
            <a:r>
              <a:rPr lang="en-US" sz="2800" dirty="0" err="1" smtClean="0">
                <a:solidFill>
                  <a:srgbClr val="1F497D"/>
                </a:solidFill>
              </a:rPr>
              <a:t>Mehr</a:t>
            </a:r>
            <a:r>
              <a:rPr lang="en-US" sz="2800" dirty="0" smtClean="0">
                <a:solidFill>
                  <a:srgbClr val="1F497D"/>
                </a:solidFill>
              </a:rPr>
              <a:t> </a:t>
            </a:r>
            <a:r>
              <a:rPr lang="en-US" sz="2800" dirty="0" err="1" smtClean="0">
                <a:solidFill>
                  <a:srgbClr val="1F497D"/>
                </a:solidFill>
              </a:rPr>
              <a:t>Problembewusstsein</a:t>
            </a:r>
            <a:r>
              <a:rPr lang="en-US" sz="2800" dirty="0" smtClean="0">
                <a:solidFill>
                  <a:srgbClr val="1F497D"/>
                </a:solidFill>
              </a:rPr>
              <a:t> </a:t>
            </a:r>
            <a:r>
              <a:rPr lang="en-US" sz="2800" dirty="0" err="1" smtClean="0">
                <a:solidFill>
                  <a:srgbClr val="1F497D"/>
                </a:solidFill>
              </a:rPr>
              <a:t>bei</a:t>
            </a:r>
            <a:r>
              <a:rPr lang="en-US" sz="2800" dirty="0" smtClean="0">
                <a:solidFill>
                  <a:srgbClr val="1F497D"/>
                </a:solidFill>
              </a:rPr>
              <a:t> </a:t>
            </a:r>
            <a:r>
              <a:rPr lang="en-US" sz="2800" dirty="0" err="1" smtClean="0">
                <a:solidFill>
                  <a:srgbClr val="1F497D"/>
                </a:solidFill>
              </a:rPr>
              <a:t>Verbrauchern</a:t>
            </a:r>
            <a:r>
              <a:rPr lang="en-US" sz="2800" dirty="0" smtClean="0">
                <a:solidFill>
                  <a:srgbClr val="1F497D"/>
                </a:solidFill>
              </a:rPr>
              <a:t>, </a:t>
            </a:r>
            <a:r>
              <a:rPr lang="en-US" sz="2800" dirty="0" err="1" smtClean="0">
                <a:solidFill>
                  <a:srgbClr val="1F497D"/>
                </a:solidFill>
              </a:rPr>
              <a:t>Gesundheits</a:t>
            </a:r>
            <a:r>
              <a:rPr lang="en-US" sz="2800" dirty="0" smtClean="0">
                <a:solidFill>
                  <a:srgbClr val="1F497D"/>
                </a:solidFill>
              </a:rPr>
              <a:t>- </a:t>
            </a:r>
            <a:br>
              <a:rPr lang="en-US" sz="2800" dirty="0" smtClean="0">
                <a:solidFill>
                  <a:srgbClr val="1F497D"/>
                </a:solidFill>
              </a:rPr>
            </a:br>
            <a:r>
              <a:rPr lang="en-US" sz="2800" dirty="0" err="1" smtClean="0">
                <a:solidFill>
                  <a:srgbClr val="1F497D"/>
                </a:solidFill>
              </a:rPr>
              <a:t>experten</a:t>
            </a:r>
            <a:r>
              <a:rPr lang="en-US" sz="2800" dirty="0" smtClean="0">
                <a:solidFill>
                  <a:srgbClr val="1F497D"/>
                </a:solidFill>
              </a:rPr>
              <a:t> und </a:t>
            </a:r>
            <a:r>
              <a:rPr lang="en-US" sz="2800" dirty="0" err="1" smtClean="0">
                <a:solidFill>
                  <a:srgbClr val="1F497D"/>
                </a:solidFill>
              </a:rPr>
              <a:t>politischen</a:t>
            </a:r>
            <a:r>
              <a:rPr lang="en-US" sz="2800" dirty="0" smtClean="0">
                <a:solidFill>
                  <a:srgbClr val="1F497D"/>
                </a:solidFill>
              </a:rPr>
              <a:t> </a:t>
            </a:r>
            <a:r>
              <a:rPr lang="en-US" sz="2800" dirty="0" err="1" smtClean="0">
                <a:solidFill>
                  <a:srgbClr val="1F497D"/>
                </a:solidFill>
              </a:rPr>
              <a:t>Entscheidungsträgern</a:t>
            </a:r>
            <a:endParaRPr lang="en-US" sz="2800" dirty="0" smtClean="0">
              <a:solidFill>
                <a:srgbClr val="1F497D"/>
              </a:solidFill>
            </a:endParaRPr>
          </a:p>
          <a:p>
            <a:pPr marL="314212" indent="-314212" eaLnBrk="0" hangingPunct="0">
              <a:lnSpc>
                <a:spcPct val="114000"/>
              </a:lnSpc>
              <a:spcAft>
                <a:spcPts val="1800"/>
              </a:spcAft>
              <a:buClr>
                <a:srgbClr val="000066"/>
              </a:buClr>
              <a:buSzPct val="60000"/>
              <a:buFont typeface="Wingdings" charset="0"/>
              <a:buChar char="l"/>
              <a:defRPr/>
            </a:pPr>
            <a:r>
              <a:rPr lang="en-US" sz="2800" dirty="0" err="1" smtClean="0">
                <a:solidFill>
                  <a:srgbClr val="1F497D"/>
                </a:solidFill>
              </a:rPr>
              <a:t>Kooperation</a:t>
            </a:r>
            <a:r>
              <a:rPr lang="en-US" sz="2800" dirty="0" smtClean="0">
                <a:solidFill>
                  <a:srgbClr val="1F497D"/>
                </a:solidFill>
              </a:rPr>
              <a:t> </a:t>
            </a:r>
            <a:r>
              <a:rPr lang="en-US" sz="2800" dirty="0" err="1" smtClean="0">
                <a:solidFill>
                  <a:srgbClr val="1F497D"/>
                </a:solidFill>
              </a:rPr>
              <a:t>relevanter</a:t>
            </a:r>
            <a:r>
              <a:rPr lang="en-US" sz="2800" dirty="0" smtClean="0">
                <a:solidFill>
                  <a:srgbClr val="1F497D"/>
                </a:solidFill>
              </a:rPr>
              <a:t> </a:t>
            </a:r>
            <a:r>
              <a:rPr lang="en-US" sz="2800" dirty="0" err="1" smtClean="0">
                <a:solidFill>
                  <a:srgbClr val="1F497D"/>
                </a:solidFill>
              </a:rPr>
              <a:t>wissenschaftlicher</a:t>
            </a:r>
            <a:r>
              <a:rPr lang="en-US" sz="2800" dirty="0" smtClean="0">
                <a:solidFill>
                  <a:srgbClr val="1F497D"/>
                </a:solidFill>
              </a:rPr>
              <a:t> </a:t>
            </a:r>
            <a:r>
              <a:rPr lang="en-US" sz="2800" dirty="0" err="1" smtClean="0">
                <a:solidFill>
                  <a:srgbClr val="1F497D"/>
                </a:solidFill>
              </a:rPr>
              <a:t>Fachgesellschaften</a:t>
            </a:r>
            <a:r>
              <a:rPr lang="en-US" sz="2800" dirty="0" smtClean="0">
                <a:solidFill>
                  <a:srgbClr val="1F497D"/>
                </a:solidFill>
              </a:rPr>
              <a:t> zur </a:t>
            </a:r>
            <a:br>
              <a:rPr lang="en-US" sz="2800" dirty="0" smtClean="0">
                <a:solidFill>
                  <a:srgbClr val="1F497D"/>
                </a:solidFill>
              </a:rPr>
            </a:br>
            <a:r>
              <a:rPr lang="en-US" sz="2800" dirty="0" err="1" smtClean="0">
                <a:solidFill>
                  <a:srgbClr val="1F497D"/>
                </a:solidFill>
              </a:rPr>
              <a:t>politischen</a:t>
            </a:r>
            <a:r>
              <a:rPr lang="en-US" sz="2800" dirty="0" smtClean="0">
                <a:solidFill>
                  <a:srgbClr val="1F497D"/>
                </a:solidFill>
              </a:rPr>
              <a:t> </a:t>
            </a:r>
            <a:r>
              <a:rPr lang="en-US" sz="2800" dirty="0" err="1" smtClean="0">
                <a:solidFill>
                  <a:srgbClr val="1F497D"/>
                </a:solidFill>
              </a:rPr>
              <a:t>Begrenzung</a:t>
            </a:r>
            <a:r>
              <a:rPr lang="en-US" sz="2800" dirty="0" smtClean="0">
                <a:solidFill>
                  <a:srgbClr val="1F497D"/>
                </a:solidFill>
              </a:rPr>
              <a:t> </a:t>
            </a:r>
            <a:r>
              <a:rPr lang="en-US" sz="2800" dirty="0" err="1" smtClean="0">
                <a:solidFill>
                  <a:srgbClr val="1F497D"/>
                </a:solidFill>
              </a:rPr>
              <a:t>digitaler</a:t>
            </a:r>
            <a:r>
              <a:rPr lang="en-US" sz="2800" dirty="0" smtClean="0">
                <a:solidFill>
                  <a:srgbClr val="1F497D"/>
                </a:solidFill>
              </a:rPr>
              <a:t> </a:t>
            </a:r>
            <a:r>
              <a:rPr lang="en-US" sz="2800" dirty="0" err="1" smtClean="0">
                <a:solidFill>
                  <a:srgbClr val="1F497D"/>
                </a:solidFill>
              </a:rPr>
              <a:t>Lebensmittelvermarktung</a:t>
            </a:r>
            <a:r>
              <a:rPr lang="en-US" sz="2800" dirty="0" smtClean="0">
                <a:solidFill>
                  <a:srgbClr val="1F497D"/>
                </a:solidFill>
              </a:rPr>
              <a:t> an Kinder  </a:t>
            </a:r>
          </a:p>
          <a:p>
            <a:pPr marL="314212" indent="-314212" eaLnBrk="0" hangingPunct="0">
              <a:lnSpc>
                <a:spcPct val="114000"/>
              </a:lnSpc>
              <a:spcAft>
                <a:spcPts val="1800"/>
              </a:spcAft>
              <a:buClr>
                <a:srgbClr val="000066"/>
              </a:buClr>
              <a:buSzPct val="60000"/>
              <a:buFont typeface="Wingdings" charset="0"/>
              <a:buChar char="l"/>
              <a:defRPr/>
            </a:pPr>
            <a:r>
              <a:rPr lang="en-US" sz="2800" dirty="0" err="1" smtClean="0">
                <a:solidFill>
                  <a:srgbClr val="1F497D"/>
                </a:solidFill>
              </a:rPr>
              <a:t>Mehr</a:t>
            </a:r>
            <a:r>
              <a:rPr lang="en-US" sz="2800" dirty="0" smtClean="0">
                <a:solidFill>
                  <a:srgbClr val="1F497D"/>
                </a:solidFill>
              </a:rPr>
              <a:t> </a:t>
            </a:r>
            <a:r>
              <a:rPr lang="de-DE" altLang="de-DE" sz="2800" dirty="0" smtClean="0">
                <a:solidFill>
                  <a:srgbClr val="1F497D"/>
                </a:solidFill>
              </a:rPr>
              <a:t>Transparenz der Lebensmittelwirtschaft und -vermarkter über </a:t>
            </a:r>
            <a:br>
              <a:rPr lang="de-DE" altLang="de-DE" sz="2800" dirty="0" smtClean="0">
                <a:solidFill>
                  <a:srgbClr val="1F497D"/>
                </a:solidFill>
              </a:rPr>
            </a:br>
            <a:r>
              <a:rPr lang="de-DE" altLang="de-DE" sz="2800" dirty="0" smtClean="0">
                <a:solidFill>
                  <a:srgbClr val="1F497D"/>
                </a:solidFill>
              </a:rPr>
              <a:t>Verbreitung </a:t>
            </a:r>
            <a:r>
              <a:rPr lang="de-DE" altLang="de-DE" sz="2800" dirty="0">
                <a:solidFill>
                  <a:srgbClr val="1F497D"/>
                </a:solidFill>
              </a:rPr>
              <a:t>und </a:t>
            </a:r>
            <a:r>
              <a:rPr lang="de-DE" altLang="de-DE" sz="2800" dirty="0" smtClean="0">
                <a:solidFill>
                  <a:srgbClr val="1F497D"/>
                </a:solidFill>
              </a:rPr>
              <a:t>Wirkung </a:t>
            </a:r>
            <a:r>
              <a:rPr lang="de-DE" altLang="de-DE" sz="2800" dirty="0">
                <a:solidFill>
                  <a:srgbClr val="1F497D"/>
                </a:solidFill>
              </a:rPr>
              <a:t>des digitalen Lebensmittelmarketings </a:t>
            </a:r>
            <a:r>
              <a:rPr lang="de-DE" altLang="de-DE" sz="2800" dirty="0" smtClean="0">
                <a:solidFill>
                  <a:srgbClr val="1F497D"/>
                </a:solidFill>
              </a:rPr>
              <a:t> </a:t>
            </a:r>
          </a:p>
          <a:p>
            <a:pPr marL="314212" indent="-314212" eaLnBrk="0" hangingPunct="0">
              <a:lnSpc>
                <a:spcPct val="114000"/>
              </a:lnSpc>
              <a:spcAft>
                <a:spcPts val="1800"/>
              </a:spcAft>
              <a:buClr>
                <a:srgbClr val="000066"/>
              </a:buClr>
              <a:buSzPct val="60000"/>
              <a:buFont typeface="Wingdings" charset="0"/>
              <a:buChar char="l"/>
              <a:defRPr/>
            </a:pPr>
            <a:r>
              <a:rPr lang="en-US" sz="2800" b="1" dirty="0" err="1" smtClean="0">
                <a:solidFill>
                  <a:srgbClr val="1F497D"/>
                </a:solidFill>
              </a:rPr>
              <a:t>Verpflichtende</a:t>
            </a:r>
            <a:r>
              <a:rPr lang="en-US" sz="2800" b="1" dirty="0" smtClean="0">
                <a:solidFill>
                  <a:srgbClr val="1F497D"/>
                </a:solidFill>
              </a:rPr>
              <a:t> </a:t>
            </a:r>
            <a:r>
              <a:rPr lang="en-US" sz="2800" b="1" dirty="0" err="1" smtClean="0">
                <a:solidFill>
                  <a:srgbClr val="1F497D"/>
                </a:solidFill>
              </a:rPr>
              <a:t>regulatorische</a:t>
            </a:r>
            <a:r>
              <a:rPr lang="en-US" sz="2800" b="1" dirty="0" smtClean="0">
                <a:solidFill>
                  <a:srgbClr val="1F497D"/>
                </a:solidFill>
              </a:rPr>
              <a:t> </a:t>
            </a:r>
            <a:r>
              <a:rPr lang="de-DE" altLang="de-DE" sz="2800" b="1" dirty="0" smtClean="0">
                <a:solidFill>
                  <a:srgbClr val="1F497D"/>
                </a:solidFill>
              </a:rPr>
              <a:t>Begrenzung der digitalen </a:t>
            </a:r>
            <a:r>
              <a:rPr lang="de-DE" altLang="de-DE" sz="2800" b="1" dirty="0">
                <a:solidFill>
                  <a:srgbClr val="1F497D"/>
                </a:solidFill>
              </a:rPr>
              <a:t>Vermarktung ungesunder Lebensmittel und Getränke </a:t>
            </a:r>
            <a:r>
              <a:rPr lang="de-DE" altLang="de-DE" sz="2800" b="1" dirty="0" smtClean="0">
                <a:solidFill>
                  <a:srgbClr val="1F497D"/>
                </a:solidFill>
              </a:rPr>
              <a:t>an Kinder </a:t>
            </a:r>
            <a:r>
              <a:rPr lang="de-DE" altLang="de-DE" sz="2800" b="1" dirty="0">
                <a:solidFill>
                  <a:srgbClr val="1F497D"/>
                </a:solidFill>
              </a:rPr>
              <a:t>und </a:t>
            </a:r>
            <a:r>
              <a:rPr lang="de-DE" altLang="de-DE" sz="2800" b="1" dirty="0" smtClean="0">
                <a:solidFill>
                  <a:srgbClr val="1F497D"/>
                </a:solidFill>
              </a:rPr>
              <a:t>Jugendliche </a:t>
            </a:r>
            <a:endParaRPr lang="de-DE" altLang="de-DE" sz="2800" b="1" dirty="0">
              <a:solidFill>
                <a:srgbClr val="1F497D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102920"/>
            <a:ext cx="2239672" cy="224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9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706142" y="4439434"/>
            <a:ext cx="4248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solidFill>
                  <a:srgbClr val="1F497D"/>
                </a:solidFill>
                <a:ea typeface="Calibri" panose="020F0502020204030204" pitchFamily="34" charset="0"/>
              </a:rPr>
              <a:t>Veränderung </a:t>
            </a:r>
            <a:r>
              <a:rPr lang="de-DE" sz="2000" dirty="0">
                <a:solidFill>
                  <a:srgbClr val="1F497D"/>
                </a:solidFill>
                <a:ea typeface="Calibri" panose="020F0502020204030204" pitchFamily="34" charset="0"/>
              </a:rPr>
              <a:t>des </a:t>
            </a:r>
            <a:r>
              <a:rPr lang="de-DE" sz="2000" dirty="0" smtClean="0">
                <a:solidFill>
                  <a:srgbClr val="1F497D"/>
                </a:solidFill>
                <a:ea typeface="Calibri" panose="020F0502020204030204" pitchFamily="34" charset="0"/>
              </a:rPr>
              <a:t>pro Kopf Verzehrs </a:t>
            </a:r>
            <a:r>
              <a:rPr lang="de-DE" sz="2000" dirty="0">
                <a:solidFill>
                  <a:srgbClr val="1F497D"/>
                </a:solidFill>
                <a:ea typeface="Calibri" panose="020F0502020204030204" pitchFamily="34" charset="0"/>
              </a:rPr>
              <a:t>ungesunder Lebensmittel („</a:t>
            </a:r>
            <a:r>
              <a:rPr lang="de-DE" sz="2000" dirty="0" err="1">
                <a:solidFill>
                  <a:srgbClr val="1F497D"/>
                </a:solidFill>
                <a:ea typeface="Calibri" panose="020F0502020204030204" pitchFamily="34" charset="0"/>
              </a:rPr>
              <a:t>junk</a:t>
            </a:r>
            <a:r>
              <a:rPr lang="de-DE" sz="2000" dirty="0">
                <a:solidFill>
                  <a:srgbClr val="1F497D"/>
                </a:solidFill>
                <a:ea typeface="Calibri" panose="020F0502020204030204" pitchFamily="34" charset="0"/>
              </a:rPr>
              <a:t> </a:t>
            </a:r>
            <a:r>
              <a:rPr lang="de-DE" sz="2000" dirty="0" err="1">
                <a:solidFill>
                  <a:srgbClr val="1F497D"/>
                </a:solidFill>
                <a:ea typeface="Calibri" panose="020F0502020204030204" pitchFamily="34" charset="0"/>
              </a:rPr>
              <a:t>food</a:t>
            </a:r>
            <a:r>
              <a:rPr lang="de-DE" sz="2000">
                <a:solidFill>
                  <a:srgbClr val="1F497D"/>
                </a:solidFill>
                <a:ea typeface="Calibri" panose="020F0502020204030204" pitchFamily="34" charset="0"/>
              </a:rPr>
              <a:t>”) </a:t>
            </a:r>
            <a:r>
              <a:rPr lang="de-DE" sz="2000" smtClean="0">
                <a:solidFill>
                  <a:srgbClr val="1F497D"/>
                </a:solidFill>
                <a:ea typeface="Calibri" panose="020F0502020204030204" pitchFamily="34" charset="0"/>
              </a:rPr>
              <a:t>abhängig </a:t>
            </a:r>
            <a:r>
              <a:rPr lang="de-DE" sz="2000" dirty="0" smtClean="0">
                <a:solidFill>
                  <a:srgbClr val="1F497D"/>
                </a:solidFill>
                <a:ea typeface="Calibri" panose="020F0502020204030204" pitchFamily="34" charset="0"/>
              </a:rPr>
              <a:t>von </a:t>
            </a:r>
            <a:r>
              <a:rPr lang="de-DE" sz="2000" dirty="0" err="1" smtClean="0">
                <a:solidFill>
                  <a:srgbClr val="1F497D"/>
                </a:solidFill>
                <a:ea typeface="Calibri" panose="020F0502020204030204" pitchFamily="34" charset="0"/>
              </a:rPr>
              <a:t>Werbebeschra</a:t>
            </a:r>
            <a:r>
              <a:rPr lang="de-DE" sz="2000" dirty="0" err="1">
                <a:solidFill>
                  <a:srgbClr val="1F497D"/>
                </a:solidFill>
                <a:ea typeface="Calibri" panose="020F0502020204030204" pitchFamily="34" charset="0"/>
              </a:rPr>
              <a:t>̈nkungen</a:t>
            </a:r>
            <a:r>
              <a:rPr lang="de-DE" sz="2000" dirty="0">
                <a:solidFill>
                  <a:srgbClr val="1F497D"/>
                </a:solidFill>
                <a:ea typeface="Calibri" panose="020F0502020204030204" pitchFamily="34" charset="0"/>
              </a:rPr>
              <a:t> </a:t>
            </a:r>
            <a:r>
              <a:rPr lang="de-DE" sz="2000" dirty="0" smtClean="0">
                <a:solidFill>
                  <a:srgbClr val="1F497D"/>
                </a:solidFill>
                <a:ea typeface="Calibri" panose="020F0502020204030204" pitchFamily="34" charset="0"/>
              </a:rPr>
              <a:t/>
            </a:r>
            <a:br>
              <a:rPr lang="de-DE" sz="2000" dirty="0" smtClean="0">
                <a:solidFill>
                  <a:srgbClr val="1F497D"/>
                </a:solidFill>
                <a:ea typeface="Calibri" panose="020F0502020204030204" pitchFamily="34" charset="0"/>
              </a:rPr>
            </a:br>
            <a:r>
              <a:rPr lang="de-DE" sz="2000" dirty="0" smtClean="0">
                <a:solidFill>
                  <a:srgbClr val="1F497D"/>
                </a:solidFill>
                <a:ea typeface="Calibri" panose="020F0502020204030204" pitchFamily="34" charset="0"/>
              </a:rPr>
              <a:t>in 79 Ländern, 2002 bis 2016. </a:t>
            </a:r>
            <a:endParaRPr lang="de-DE" sz="2800" dirty="0">
              <a:solidFill>
                <a:srgbClr val="1F497D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27348" y="330035"/>
            <a:ext cx="11737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prstClr val="white"/>
                </a:solidFill>
              </a:rPr>
              <a:t>Wirkung von freiwilligen / verpflichtenden Werbebeschränkungen</a:t>
            </a:r>
            <a:endParaRPr lang="de-DE" sz="2800" b="1" dirty="0">
              <a:solidFill>
                <a:prstClr val="white"/>
              </a:solidFill>
            </a:endParaRPr>
          </a:p>
        </p:txBody>
      </p:sp>
      <p:graphicFrame>
        <p:nvGraphicFramePr>
          <p:cNvPr id="8" name="Diagramm 7"/>
          <p:cNvGraphicFramePr/>
          <p:nvPr>
            <p:extLst/>
          </p:nvPr>
        </p:nvGraphicFramePr>
        <p:xfrm>
          <a:off x="227348" y="1466717"/>
          <a:ext cx="6948772" cy="4914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hteck 9"/>
          <p:cNvSpPr/>
          <p:nvPr/>
        </p:nvSpPr>
        <p:spPr>
          <a:xfrm>
            <a:off x="838842" y="4213537"/>
            <a:ext cx="16380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000" dirty="0" smtClean="0">
                <a:solidFill>
                  <a:prstClr val="black"/>
                </a:solidFill>
                <a:ea typeface="Calibri" panose="020F0502020204030204" pitchFamily="34" charset="0"/>
              </a:rPr>
              <a:t>Keine </a:t>
            </a:r>
            <a:r>
              <a:rPr lang="de-DE" sz="2000" dirty="0" smtClean="0">
                <a:solidFill>
                  <a:prstClr val="black"/>
                </a:solidFill>
              </a:rPr>
              <a:t>Werbe-</a:t>
            </a:r>
            <a:br>
              <a:rPr lang="de-DE" sz="2000" dirty="0" smtClean="0">
                <a:solidFill>
                  <a:prstClr val="black"/>
                </a:solidFill>
              </a:rPr>
            </a:br>
            <a:r>
              <a:rPr lang="de-DE" sz="2000" dirty="0" err="1" smtClean="0">
                <a:solidFill>
                  <a:prstClr val="black"/>
                </a:solidFill>
              </a:rPr>
              <a:t>beschränkung</a:t>
            </a:r>
            <a:endParaRPr lang="de-DE" sz="2000" dirty="0" smtClean="0">
              <a:solidFill>
                <a:prstClr val="black"/>
              </a:solidFill>
            </a:endParaRPr>
          </a:p>
          <a:p>
            <a:pPr algn="ctr"/>
            <a:r>
              <a:rPr lang="de-DE" sz="2000" dirty="0" smtClean="0">
                <a:solidFill>
                  <a:prstClr val="black"/>
                </a:solidFill>
              </a:rPr>
              <a:t>+13,9 %</a:t>
            </a:r>
            <a:endParaRPr lang="de-DE" sz="2000" dirty="0">
              <a:solidFill>
                <a:prstClr val="black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797771" y="4213537"/>
            <a:ext cx="20789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000" dirty="0" smtClean="0">
                <a:solidFill>
                  <a:prstClr val="black"/>
                </a:solidFill>
                <a:ea typeface="Calibri" panose="020F0502020204030204" pitchFamily="34" charset="0"/>
              </a:rPr>
              <a:t>Freiwillige</a:t>
            </a:r>
            <a:r>
              <a:rPr lang="de-DE" sz="200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de-DE" sz="2000" dirty="0" smtClean="0">
                <a:solidFill>
                  <a:prstClr val="black"/>
                </a:solidFill>
              </a:rPr>
              <a:t>Werbe-</a:t>
            </a:r>
            <a:br>
              <a:rPr lang="de-DE" sz="2000" dirty="0" smtClean="0">
                <a:solidFill>
                  <a:prstClr val="black"/>
                </a:solidFill>
              </a:rPr>
            </a:br>
            <a:r>
              <a:rPr lang="de-DE" sz="2000" dirty="0" err="1" smtClean="0">
                <a:solidFill>
                  <a:prstClr val="black"/>
                </a:solidFill>
              </a:rPr>
              <a:t>beschränkung</a:t>
            </a:r>
            <a:endParaRPr lang="de-DE" sz="2000" dirty="0" smtClean="0">
              <a:solidFill>
                <a:prstClr val="black"/>
              </a:solidFill>
            </a:endParaRPr>
          </a:p>
          <a:p>
            <a:pPr algn="ctr"/>
            <a:r>
              <a:rPr lang="de-DE" sz="2000" dirty="0" smtClean="0">
                <a:solidFill>
                  <a:prstClr val="black"/>
                </a:solidFill>
              </a:rPr>
              <a:t>+1,7 %</a:t>
            </a:r>
            <a:endParaRPr lang="de-DE" sz="2000" dirty="0">
              <a:solidFill>
                <a:prstClr val="black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910886" y="3140968"/>
            <a:ext cx="23372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000" dirty="0" smtClean="0">
                <a:solidFill>
                  <a:prstClr val="black"/>
                </a:solidFill>
                <a:ea typeface="Calibri" panose="020F0502020204030204" pitchFamily="34" charset="0"/>
              </a:rPr>
              <a:t>Verpflichtende</a:t>
            </a:r>
            <a:br>
              <a:rPr lang="de-DE" sz="2000" dirty="0" smtClean="0">
                <a:solidFill>
                  <a:prstClr val="black"/>
                </a:solidFill>
                <a:ea typeface="Calibri" panose="020F0502020204030204" pitchFamily="34" charset="0"/>
              </a:rPr>
            </a:br>
            <a:r>
              <a:rPr lang="de-DE" sz="2000" dirty="0" smtClean="0">
                <a:solidFill>
                  <a:prstClr val="black"/>
                </a:solidFill>
              </a:rPr>
              <a:t>Werbebeschränkung</a:t>
            </a:r>
          </a:p>
          <a:p>
            <a:pPr algn="ctr"/>
            <a:r>
              <a:rPr lang="de-DE" sz="2000" dirty="0" smtClean="0">
                <a:solidFill>
                  <a:prstClr val="black"/>
                </a:solidFill>
              </a:rPr>
              <a:t>-8,6 %</a:t>
            </a:r>
            <a:endParaRPr lang="de-DE" sz="2000" dirty="0">
              <a:solidFill>
                <a:prstClr val="black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99729" y="1177588"/>
            <a:ext cx="6332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1F497D"/>
                </a:solidFill>
                <a:ea typeface="Calibri" panose="020F0502020204030204" pitchFamily="34" charset="0"/>
              </a:rPr>
              <a:t>Junk Food-Verzehr per </a:t>
            </a:r>
            <a:r>
              <a:rPr lang="de-DE" sz="2800" b="1" dirty="0" err="1" smtClean="0">
                <a:solidFill>
                  <a:srgbClr val="1F497D"/>
                </a:solidFill>
                <a:ea typeface="Calibri" panose="020F0502020204030204" pitchFamily="34" charset="0"/>
              </a:rPr>
              <a:t>capita</a:t>
            </a:r>
            <a:r>
              <a:rPr lang="de-DE" sz="2800" b="1" dirty="0" smtClean="0">
                <a:solidFill>
                  <a:srgbClr val="1F497D"/>
                </a:solidFill>
                <a:ea typeface="Calibri" panose="020F0502020204030204" pitchFamily="34" charset="0"/>
              </a:rPr>
              <a:t>, 2002-2016 </a:t>
            </a:r>
            <a:endParaRPr lang="de-DE" sz="2800" b="1" dirty="0">
              <a:solidFill>
                <a:srgbClr val="1F497D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8400256" y="6241570"/>
            <a:ext cx="36648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000" i="1" dirty="0" err="1">
                <a:solidFill>
                  <a:srgbClr val="4D4D4D"/>
                </a:solidFill>
                <a:ea typeface="Calibri" panose="020F0502020204030204" pitchFamily="34" charset="0"/>
              </a:rPr>
              <a:t>Kovic</a:t>
            </a:r>
            <a:r>
              <a:rPr lang="de-DE" sz="1000" i="1" dirty="0">
                <a:solidFill>
                  <a:srgbClr val="4D4D4D"/>
                </a:solidFill>
                <a:ea typeface="Calibri" panose="020F0502020204030204" pitchFamily="34" charset="0"/>
              </a:rPr>
              <a:t> KY et al, </a:t>
            </a:r>
            <a:r>
              <a:rPr lang="de-DE" sz="1000" i="1" dirty="0" err="1">
                <a:solidFill>
                  <a:srgbClr val="4D4D4D"/>
                </a:solidFill>
                <a:ea typeface="Calibri" panose="020F0502020204030204" pitchFamily="34" charset="0"/>
              </a:rPr>
              <a:t>Obesity</a:t>
            </a:r>
            <a:r>
              <a:rPr lang="de-DE" sz="1000" i="1" dirty="0">
                <a:solidFill>
                  <a:srgbClr val="4D4D4D"/>
                </a:solidFill>
                <a:ea typeface="Calibri" panose="020F0502020204030204" pitchFamily="34" charset="0"/>
              </a:rPr>
              <a:t> </a:t>
            </a:r>
            <a:r>
              <a:rPr lang="de-DE" sz="1000" i="1" dirty="0" err="1">
                <a:solidFill>
                  <a:srgbClr val="4D4D4D"/>
                </a:solidFill>
                <a:ea typeface="Calibri" panose="020F0502020204030204" pitchFamily="34" charset="0"/>
              </a:rPr>
              <a:t>Rev</a:t>
            </a:r>
            <a:r>
              <a:rPr lang="de-DE" sz="1000" i="1" dirty="0">
                <a:solidFill>
                  <a:srgbClr val="4D4D4D"/>
                </a:solidFill>
                <a:ea typeface="Calibri" panose="020F0502020204030204" pitchFamily="34" charset="0"/>
              </a:rPr>
              <a:t> 2018;19: 761-9. </a:t>
            </a:r>
            <a:endParaRPr lang="de-DE" sz="1000" i="1" dirty="0">
              <a:solidFill>
                <a:srgbClr val="4D4D4D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0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" t="8628" r="5260" b="13956"/>
          <a:stretch/>
        </p:blipFill>
        <p:spPr>
          <a:xfrm>
            <a:off x="10887959" y="247321"/>
            <a:ext cx="1253765" cy="64002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27348" y="332656"/>
            <a:ext cx="10621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prstClr val="white"/>
                </a:solidFill>
              </a:rPr>
              <a:t>Gesunde </a:t>
            </a:r>
            <a:r>
              <a:rPr lang="de-DE" sz="2800" b="1" dirty="0">
                <a:solidFill>
                  <a:prstClr val="white"/>
                </a:solidFill>
              </a:rPr>
              <a:t>Ernährung </a:t>
            </a:r>
            <a:r>
              <a:rPr lang="de-DE" sz="2800" b="1" dirty="0" smtClean="0">
                <a:solidFill>
                  <a:prstClr val="white"/>
                </a:solidFill>
              </a:rPr>
              <a:t>: </a:t>
            </a:r>
            <a:r>
              <a:rPr lang="de-DE" sz="2800" b="1" dirty="0">
                <a:solidFill>
                  <a:prstClr val="white"/>
                </a:solidFill>
              </a:rPr>
              <a:t>Forderungen der </a:t>
            </a:r>
            <a:r>
              <a:rPr lang="de-DE" sz="2800" b="1" dirty="0" smtClean="0">
                <a:solidFill>
                  <a:prstClr val="white"/>
                </a:solidFill>
              </a:rPr>
              <a:t>Kinder- &amp; Jugendärzte </a:t>
            </a:r>
            <a:r>
              <a:rPr lang="de-DE" sz="2400" i="1" dirty="0" smtClean="0">
                <a:solidFill>
                  <a:prstClr val="white"/>
                </a:solidFill>
              </a:rPr>
              <a:t>(Auswahl)</a:t>
            </a:r>
            <a:endParaRPr lang="de-DE" sz="2800" i="1" dirty="0">
              <a:solidFill>
                <a:prstClr val="white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3332" y="972173"/>
            <a:ext cx="1220535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9126" tIns="54564" rIns="109126" bIns="54564"/>
          <a:lstStyle/>
          <a:p>
            <a:pPr marL="314212" indent="-314212" eaLnBrk="0" hangingPunct="0">
              <a:lnSpc>
                <a:spcPct val="114000"/>
              </a:lnSpc>
              <a:spcAft>
                <a:spcPts val="800"/>
              </a:spcAft>
              <a:buClr>
                <a:srgbClr val="000066"/>
              </a:buClr>
              <a:buSzPct val="60000"/>
              <a:buFont typeface="Wingdings" charset="0"/>
              <a:buChar char="l"/>
              <a:defRPr/>
            </a:pPr>
            <a:r>
              <a:rPr lang="de-DE" sz="2600" b="1" dirty="0" smtClean="0">
                <a:solidFill>
                  <a:srgbClr val="1F497D"/>
                </a:solidFill>
              </a:rPr>
              <a:t>Rechtlich verbindliches Verbot von an </a:t>
            </a:r>
            <a:r>
              <a:rPr lang="de-DE" sz="2600" b="1" dirty="0">
                <a:solidFill>
                  <a:srgbClr val="1F497D"/>
                </a:solidFill>
              </a:rPr>
              <a:t>Kinder </a:t>
            </a:r>
            <a:r>
              <a:rPr lang="de-DE" sz="2600" b="1" dirty="0" smtClean="0">
                <a:solidFill>
                  <a:srgbClr val="1F497D"/>
                </a:solidFill>
              </a:rPr>
              <a:t>und Jugendliche gerichteter Werbung für ungesunde Lebensmittel </a:t>
            </a:r>
            <a:endParaRPr lang="de-DE" sz="2600" b="1" dirty="0">
              <a:solidFill>
                <a:srgbClr val="1F497D"/>
              </a:solidFill>
            </a:endParaRPr>
          </a:p>
          <a:p>
            <a:pPr marL="314212" indent="-314212" eaLnBrk="0" hangingPunct="0">
              <a:lnSpc>
                <a:spcPct val="114000"/>
              </a:lnSpc>
              <a:spcAft>
                <a:spcPts val="800"/>
              </a:spcAft>
              <a:buClr>
                <a:srgbClr val="000066"/>
              </a:buClr>
              <a:buSzPct val="60000"/>
              <a:buFont typeface="Wingdings" charset="0"/>
              <a:buChar char="l"/>
              <a:defRPr/>
            </a:pPr>
            <a:r>
              <a:rPr lang="de-DE" altLang="de-DE" sz="2400" dirty="0" smtClean="0">
                <a:solidFill>
                  <a:srgbClr val="1F497D"/>
                </a:solidFill>
              </a:rPr>
              <a:t>V</a:t>
            </a:r>
            <a:r>
              <a:rPr lang="de-DE" sz="2400" dirty="0" smtClean="0">
                <a:solidFill>
                  <a:srgbClr val="1F497D"/>
                </a:solidFill>
              </a:rPr>
              <a:t>erpflichtende </a:t>
            </a:r>
            <a:r>
              <a:rPr lang="de-DE" sz="2400" dirty="0">
                <a:solidFill>
                  <a:srgbClr val="1F497D"/>
                </a:solidFill>
              </a:rPr>
              <a:t>und einheitliche Nährwertkennzeichnung durch </a:t>
            </a:r>
            <a:r>
              <a:rPr lang="de-DE" sz="2400" dirty="0" err="1" smtClean="0">
                <a:solidFill>
                  <a:srgbClr val="1F497D"/>
                </a:solidFill>
              </a:rPr>
              <a:t>NutriScore</a:t>
            </a:r>
            <a:endParaRPr lang="de-DE" sz="2400" dirty="0" smtClean="0">
              <a:solidFill>
                <a:srgbClr val="FF0000"/>
              </a:solidFill>
            </a:endParaRPr>
          </a:p>
          <a:p>
            <a:pPr marL="314212" indent="-314212" eaLnBrk="0" hangingPunct="0">
              <a:lnSpc>
                <a:spcPct val="114000"/>
              </a:lnSpc>
              <a:spcAft>
                <a:spcPts val="800"/>
              </a:spcAft>
              <a:buClr>
                <a:srgbClr val="000066"/>
              </a:buClr>
              <a:buSzPct val="60000"/>
              <a:buFont typeface="Wingdings" charset="0"/>
              <a:buChar char="l"/>
              <a:defRPr/>
            </a:pPr>
            <a:r>
              <a:rPr lang="de-DE" sz="2400" dirty="0">
                <a:solidFill>
                  <a:srgbClr val="1F497D"/>
                </a:solidFill>
              </a:rPr>
              <a:t>Keine ungünstige Nährstoffzusammensetzung bei Kinderprodukten</a:t>
            </a:r>
          </a:p>
          <a:p>
            <a:pPr marL="314212" indent="-314212" eaLnBrk="0" hangingPunct="0">
              <a:lnSpc>
                <a:spcPct val="114000"/>
              </a:lnSpc>
              <a:spcAft>
                <a:spcPts val="800"/>
              </a:spcAft>
              <a:buClr>
                <a:srgbClr val="000066"/>
              </a:buClr>
              <a:buSzPct val="60000"/>
              <a:buFont typeface="Wingdings" charset="0"/>
              <a:buChar char="l"/>
              <a:defRPr/>
            </a:pPr>
            <a:r>
              <a:rPr lang="de-DE" sz="2400" dirty="0" smtClean="0">
                <a:solidFill>
                  <a:srgbClr val="1F497D"/>
                </a:solidFill>
              </a:rPr>
              <a:t>(z. B. Mehrwert-)Steuer für Lebensmittel abhängig von Gesundheitseffekten </a:t>
            </a:r>
            <a:r>
              <a:rPr lang="de-DE" sz="2000" i="1" dirty="0" smtClean="0">
                <a:solidFill>
                  <a:srgbClr val="1F497D"/>
                </a:solidFill>
              </a:rPr>
              <a:t>(„Zucker-Steuer“) </a:t>
            </a:r>
            <a:endParaRPr lang="de-DE" sz="2400" i="1" dirty="0" smtClean="0">
              <a:solidFill>
                <a:srgbClr val="1F497D"/>
              </a:solidFill>
            </a:endParaRPr>
          </a:p>
          <a:p>
            <a:pPr marL="314212" indent="-314212" eaLnBrk="0" hangingPunct="0">
              <a:lnSpc>
                <a:spcPct val="114000"/>
              </a:lnSpc>
              <a:spcAft>
                <a:spcPts val="800"/>
              </a:spcAft>
              <a:buClr>
                <a:srgbClr val="000066"/>
              </a:buClr>
              <a:buSzPct val="60000"/>
              <a:buFont typeface="Wingdings" charset="0"/>
              <a:buChar char="l"/>
              <a:defRPr/>
            </a:pPr>
            <a:r>
              <a:rPr lang="de-DE" sz="2400" dirty="0" smtClean="0">
                <a:solidFill>
                  <a:srgbClr val="1F497D"/>
                </a:solidFill>
              </a:rPr>
              <a:t>Bessere Ernährungskompetenz </a:t>
            </a:r>
            <a:r>
              <a:rPr lang="de-DE" sz="2400" dirty="0">
                <a:solidFill>
                  <a:srgbClr val="1F497D"/>
                </a:solidFill>
              </a:rPr>
              <a:t>von Kindern </a:t>
            </a:r>
            <a:r>
              <a:rPr lang="de-DE" sz="2400" dirty="0" smtClean="0">
                <a:solidFill>
                  <a:srgbClr val="1F497D"/>
                </a:solidFill>
              </a:rPr>
              <a:t/>
            </a:r>
            <a:br>
              <a:rPr lang="de-DE" sz="2400" dirty="0" smtClean="0">
                <a:solidFill>
                  <a:srgbClr val="1F497D"/>
                </a:solidFill>
              </a:rPr>
            </a:br>
            <a:r>
              <a:rPr lang="de-DE" sz="2000" i="1" dirty="0" smtClean="0">
                <a:solidFill>
                  <a:srgbClr val="1F497D"/>
                </a:solidFill>
              </a:rPr>
              <a:t>z. B. „Ernährungsführerschein“, „</a:t>
            </a:r>
            <a:r>
              <a:rPr lang="de-DE" sz="2000" i="1" dirty="0" err="1" smtClean="0">
                <a:solidFill>
                  <a:srgbClr val="1F497D"/>
                </a:solidFill>
              </a:rPr>
              <a:t>TigerKids</a:t>
            </a:r>
            <a:r>
              <a:rPr lang="de-DE" sz="2000" i="1" dirty="0" smtClean="0">
                <a:solidFill>
                  <a:srgbClr val="1F497D"/>
                </a:solidFill>
              </a:rPr>
              <a:t>“, „Die </a:t>
            </a:r>
            <a:r>
              <a:rPr lang="de-DE" sz="2000" i="1" dirty="0" err="1" smtClean="0">
                <a:solidFill>
                  <a:srgbClr val="1F497D"/>
                </a:solidFill>
              </a:rPr>
              <a:t>Rakuns</a:t>
            </a:r>
            <a:r>
              <a:rPr lang="de-DE" sz="2000" i="1" dirty="0" smtClean="0">
                <a:solidFill>
                  <a:srgbClr val="1F497D"/>
                </a:solidFill>
              </a:rPr>
              <a:t>“</a:t>
            </a:r>
            <a:endParaRPr lang="de-DE" sz="2000" dirty="0" smtClean="0">
              <a:solidFill>
                <a:srgbClr val="1F497D"/>
              </a:solidFill>
            </a:endParaRPr>
          </a:p>
          <a:p>
            <a:pPr marL="314212" indent="-314212" eaLnBrk="0" hangingPunct="0">
              <a:lnSpc>
                <a:spcPct val="114000"/>
              </a:lnSpc>
              <a:spcAft>
                <a:spcPts val="800"/>
              </a:spcAft>
              <a:buClr>
                <a:srgbClr val="000066"/>
              </a:buClr>
              <a:buSzPct val="60000"/>
              <a:buFont typeface="Wingdings" charset="0"/>
              <a:buChar char="l"/>
              <a:defRPr/>
            </a:pPr>
            <a:r>
              <a:rPr lang="de-DE" sz="2400" dirty="0" smtClean="0">
                <a:solidFill>
                  <a:srgbClr val="1F497D"/>
                </a:solidFill>
              </a:rPr>
              <a:t>Verpflichtende DGE-Qualitätsstandards für KiTa- &amp; Schulverpflegung </a:t>
            </a:r>
          </a:p>
          <a:p>
            <a:pPr marL="314212" indent="-314212" eaLnBrk="0" hangingPunct="0">
              <a:lnSpc>
                <a:spcPct val="114000"/>
              </a:lnSpc>
              <a:spcAft>
                <a:spcPts val="800"/>
              </a:spcAft>
              <a:buClr>
                <a:srgbClr val="000066"/>
              </a:buClr>
              <a:buSzPct val="60000"/>
              <a:buFont typeface="Wingdings" charset="0"/>
              <a:buChar char="l"/>
              <a:defRPr/>
            </a:pPr>
            <a:r>
              <a:rPr lang="de-DE" sz="2400" dirty="0" smtClean="0">
                <a:solidFill>
                  <a:srgbClr val="1F497D"/>
                </a:solidFill>
              </a:rPr>
              <a:t>An Schulen Wasserbrunnen und keine Abgabe zuckerhaltiger Getränke </a:t>
            </a:r>
            <a:endParaRPr lang="de-DE" sz="2400" i="1" dirty="0" smtClean="0">
              <a:solidFill>
                <a:srgbClr val="1F497D"/>
              </a:solidFill>
            </a:endParaRPr>
          </a:p>
          <a:p>
            <a:pPr marL="314212" indent="-314212" eaLnBrk="0" hangingPunct="0">
              <a:lnSpc>
                <a:spcPct val="114000"/>
              </a:lnSpc>
              <a:spcAft>
                <a:spcPts val="800"/>
              </a:spcAft>
              <a:buClr>
                <a:srgbClr val="000066"/>
              </a:buClr>
              <a:buSzPct val="60000"/>
              <a:buFont typeface="Wingdings" charset="0"/>
              <a:buChar char="l"/>
              <a:defRPr/>
            </a:pPr>
            <a:r>
              <a:rPr lang="de-DE" sz="2400" dirty="0">
                <a:solidFill>
                  <a:srgbClr val="1F497D"/>
                </a:solidFill>
              </a:rPr>
              <a:t>Verbesserte kinder- und </a:t>
            </a:r>
            <a:r>
              <a:rPr lang="de-DE" sz="2400" dirty="0" smtClean="0">
                <a:solidFill>
                  <a:srgbClr val="1F497D"/>
                </a:solidFill>
              </a:rPr>
              <a:t>jugendärztliche Elternberatung zur Kinderernährung</a:t>
            </a:r>
            <a:endParaRPr lang="de-DE" sz="2400" dirty="0">
              <a:solidFill>
                <a:srgbClr val="1F497D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3610928"/>
            <a:ext cx="2520280" cy="75417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276" y="3613618"/>
            <a:ext cx="3049396" cy="73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044700" y="571500"/>
            <a:ext cx="7861300" cy="23735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6377" y="2794000"/>
            <a:ext cx="5570205" cy="2548165"/>
          </a:xfrm>
        </p:spPr>
        <p:txBody>
          <a:bodyPr/>
          <a:lstStyle/>
          <a:p>
            <a:r>
              <a:rPr lang="de-DE" sz="3200" dirty="0" smtClean="0"/>
              <a:t>Selbstverpflichtungen </a:t>
            </a:r>
            <a:br>
              <a:rPr lang="de-DE" sz="3200" dirty="0" smtClean="0"/>
            </a:br>
            <a:r>
              <a:rPr lang="de-DE" sz="3200" dirty="0" smtClean="0"/>
              <a:t>der Lebensmittelindustrie auf dem </a:t>
            </a:r>
            <a:r>
              <a:rPr lang="de-DE" sz="3200" dirty="0"/>
              <a:t>Prüfstand</a:t>
            </a:r>
            <a:br>
              <a:rPr lang="de-DE" sz="3200" dirty="0"/>
            </a:br>
            <a:endParaRPr lang="de-DE" sz="3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15925" y="5808434"/>
            <a:ext cx="4629604" cy="1047750"/>
          </a:xfrm>
        </p:spPr>
        <p:txBody>
          <a:bodyPr/>
          <a:lstStyle/>
          <a:p>
            <a:r>
              <a:rPr lang="de-DE" sz="2000" dirty="0"/>
              <a:t>Oliver Huizinga, </a:t>
            </a:r>
            <a:r>
              <a:rPr lang="de-DE" sz="2000" dirty="0" smtClean="0"/>
              <a:t>Kampagnendirektor</a:t>
            </a:r>
            <a:endParaRPr lang="de-DE" sz="2000" dirty="0"/>
          </a:p>
          <a:p>
            <a:r>
              <a:rPr lang="de-DE" sz="2000" dirty="0"/>
              <a:t>Pressekonferenz, 25. August </a:t>
            </a:r>
            <a:r>
              <a:rPr lang="de-DE" sz="2000" dirty="0" smtClean="0"/>
              <a:t>2021</a:t>
            </a: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r="9206"/>
          <a:stretch/>
        </p:blipFill>
        <p:spPr>
          <a:xfrm>
            <a:off x="5986583" y="2833380"/>
            <a:ext cx="5672018" cy="379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Logos: Foodwatch 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34604"/>
            <a:ext cx="5238992" cy="100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16378" y="1968952"/>
            <a:ext cx="11569342" cy="25481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News Gothic MT" panose="020B0503020103020203" pitchFamily="34" charset="0"/>
                <a:ea typeface="+mj-ea"/>
                <a:cs typeface="+mj-cs"/>
              </a:defRPr>
            </a:lvl1pPr>
          </a:lstStyle>
          <a:p>
            <a:r>
              <a:rPr lang="de-DE" sz="4400" b="1" dirty="0" smtClean="0">
                <a:solidFill>
                  <a:prstClr val="black"/>
                </a:solidFill>
              </a:rPr>
              <a:t>Marktstudie Kinderlebensmittel 2021</a:t>
            </a:r>
            <a:endParaRPr lang="de-DE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Kindermarketing: Selbstverpflichtungen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8" y="1300161"/>
            <a:ext cx="3802109" cy="5354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https://meedia.de/wp-content/uploads/2020/04/Design-ohne-Titel-12.pn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0" r="30780"/>
          <a:stretch>
            <a:fillRect/>
          </a:stretch>
        </p:blipFill>
        <p:spPr bwMode="auto">
          <a:xfrm>
            <a:off x="4328657" y="1300162"/>
            <a:ext cx="3673475" cy="5354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platzhalter 7"/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455" r="1455"/>
          <a:stretch>
            <a:fillRect/>
          </a:stretch>
        </p:blipFill>
        <p:spPr>
          <a:xfrm>
            <a:off x="8123484" y="1300161"/>
            <a:ext cx="3673475" cy="5354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hteck 11"/>
          <p:cNvSpPr/>
          <p:nvPr/>
        </p:nvSpPr>
        <p:spPr>
          <a:xfrm>
            <a:off x="407988" y="1300161"/>
            <a:ext cx="3799317" cy="5354639"/>
          </a:xfrm>
          <a:prstGeom prst="rect">
            <a:avLst/>
          </a:prstGeom>
          <a:solidFill>
            <a:schemeClr val="lt1">
              <a:alpha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endParaRPr lang="de-DE" sz="2200" b="1" dirty="0" smtClean="0">
              <a:solidFill>
                <a:prstClr val="black"/>
              </a:solidFill>
              <a:latin typeface="News Gothic MT" panose="020B0503020103020203" pitchFamily="34" charset="0"/>
            </a:endParaRPr>
          </a:p>
          <a:p>
            <a:r>
              <a:rPr lang="de-DE" sz="2200" b="1" u="sng" dirty="0" smtClean="0">
                <a:solidFill>
                  <a:prstClr val="black"/>
                </a:solidFill>
                <a:latin typeface="News Gothic MT" panose="020B0503020103020203" pitchFamily="34" charset="0"/>
              </a:rPr>
              <a:t>EU </a:t>
            </a:r>
            <a:r>
              <a:rPr lang="de-DE" sz="2200" b="1" u="sng" dirty="0" err="1" smtClean="0">
                <a:solidFill>
                  <a:prstClr val="black"/>
                </a:solidFill>
                <a:latin typeface="News Gothic MT" panose="020B0503020103020203" pitchFamily="34" charset="0"/>
              </a:rPr>
              <a:t>Pledge</a:t>
            </a:r>
            <a:endParaRPr lang="de-DE" sz="2200" b="1" u="sng" dirty="0">
              <a:solidFill>
                <a:prstClr val="black"/>
              </a:solidFill>
              <a:latin typeface="News Gothic MT" panose="020B0503020103020203" pitchFamily="34" charset="0"/>
            </a:endParaRPr>
          </a:p>
          <a:p>
            <a:endParaRPr lang="de-DE" sz="2200" b="1" dirty="0" smtClean="0">
              <a:solidFill>
                <a:prstClr val="black"/>
              </a:solidFill>
              <a:latin typeface="News Gothic MT" panose="020B0503020103020203" pitchFamily="34" charset="0"/>
            </a:endParaRPr>
          </a:p>
          <a:p>
            <a:r>
              <a:rPr lang="de-DE" sz="2200" b="1" dirty="0" smtClean="0">
                <a:solidFill>
                  <a:prstClr val="black"/>
                </a:solidFill>
                <a:latin typeface="News Gothic MT" panose="020B0503020103020203" pitchFamily="34" charset="0"/>
              </a:rPr>
              <a:t>Start: </a:t>
            </a:r>
            <a:r>
              <a:rPr lang="de-DE" sz="2200" dirty="0" smtClean="0">
                <a:solidFill>
                  <a:prstClr val="black"/>
                </a:solidFill>
                <a:latin typeface="News Gothic MT" panose="020B0503020103020203" pitchFamily="34" charset="0"/>
              </a:rPr>
              <a:t>2007</a:t>
            </a:r>
          </a:p>
          <a:p>
            <a:endParaRPr lang="de-DE" sz="2200" b="1" dirty="0" smtClean="0">
              <a:solidFill>
                <a:prstClr val="black"/>
              </a:solidFill>
              <a:latin typeface="News Gothic MT" panose="020B0503020103020203" pitchFamily="34" charset="0"/>
            </a:endParaRPr>
          </a:p>
          <a:p>
            <a:r>
              <a:rPr lang="de-DE" sz="2200" b="1" dirty="0" smtClean="0">
                <a:solidFill>
                  <a:prstClr val="black"/>
                </a:solidFill>
                <a:latin typeface="News Gothic MT" panose="020B0503020103020203" pitchFamily="34" charset="0"/>
              </a:rPr>
              <a:t>Versprechen (u.a.):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prstClr val="black"/>
                </a:solidFill>
                <a:latin typeface="News Gothic MT" panose="020B0503020103020203" pitchFamily="34" charset="0"/>
              </a:rPr>
              <a:t>Keine Werbung an Kinder </a:t>
            </a:r>
            <a:r>
              <a:rPr lang="de-DE" sz="2200" dirty="0">
                <a:solidFill>
                  <a:prstClr val="black"/>
                </a:solidFill>
                <a:latin typeface="News Gothic MT" panose="020B0503020103020203" pitchFamily="34" charset="0"/>
              </a:rPr>
              <a:t>u</a:t>
            </a:r>
            <a:r>
              <a:rPr lang="de-DE" sz="2200" dirty="0" smtClean="0">
                <a:solidFill>
                  <a:prstClr val="black"/>
                </a:solidFill>
                <a:latin typeface="News Gothic MT" panose="020B0503020103020203" pitchFamily="34" charset="0"/>
              </a:rPr>
              <a:t>nter 12 Jahren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prstClr val="black"/>
                </a:solidFill>
                <a:latin typeface="News Gothic MT" panose="020B0503020103020203" pitchFamily="34" charset="0"/>
              </a:rPr>
              <a:t>Es sei denn die Produkte entsprechen den selbst gesetzten Nährwert-Kriterien</a:t>
            </a:r>
          </a:p>
        </p:txBody>
      </p:sp>
      <p:sp>
        <p:nvSpPr>
          <p:cNvPr id="13" name="Rechteck 12"/>
          <p:cNvSpPr/>
          <p:nvPr/>
        </p:nvSpPr>
        <p:spPr>
          <a:xfrm>
            <a:off x="4328657" y="1300160"/>
            <a:ext cx="3673475" cy="5354637"/>
          </a:xfrm>
          <a:prstGeom prst="rect">
            <a:avLst/>
          </a:prstGeom>
          <a:solidFill>
            <a:schemeClr val="lt1">
              <a:alpha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endParaRPr lang="de-DE" sz="2200" b="1" dirty="0" smtClean="0">
              <a:solidFill>
                <a:prstClr val="black"/>
              </a:solidFill>
              <a:latin typeface="News Gothic MT" panose="020B0503020103020203" pitchFamily="34" charset="0"/>
            </a:endParaRPr>
          </a:p>
          <a:p>
            <a:r>
              <a:rPr lang="de-DE" sz="2200" b="1" u="sng" dirty="0" smtClean="0">
                <a:solidFill>
                  <a:prstClr val="black"/>
                </a:solidFill>
                <a:latin typeface="News Gothic MT" panose="020B0503020103020203" pitchFamily="34" charset="0"/>
              </a:rPr>
              <a:t>Werbekodex Lebensmittel</a:t>
            </a:r>
            <a:endParaRPr lang="de-DE" sz="2200" b="1" u="sng" dirty="0">
              <a:solidFill>
                <a:prstClr val="black"/>
              </a:solidFill>
              <a:latin typeface="News Gothic MT" panose="020B0503020103020203" pitchFamily="34" charset="0"/>
            </a:endParaRPr>
          </a:p>
          <a:p>
            <a:endParaRPr lang="de-DE" sz="2200" b="1" dirty="0" smtClean="0">
              <a:solidFill>
                <a:prstClr val="black"/>
              </a:solidFill>
              <a:latin typeface="News Gothic MT" panose="020B0503020103020203" pitchFamily="34" charset="0"/>
            </a:endParaRPr>
          </a:p>
          <a:p>
            <a:r>
              <a:rPr lang="de-DE" sz="2200" b="1" dirty="0">
                <a:solidFill>
                  <a:prstClr val="black"/>
                </a:solidFill>
                <a:latin typeface="News Gothic MT" panose="020B0503020103020203" pitchFamily="34" charset="0"/>
              </a:rPr>
              <a:t>Start: </a:t>
            </a:r>
            <a:r>
              <a:rPr lang="de-DE" sz="2200" dirty="0" smtClean="0">
                <a:solidFill>
                  <a:prstClr val="black"/>
                </a:solidFill>
                <a:latin typeface="News Gothic MT" panose="020B0503020103020203" pitchFamily="34" charset="0"/>
              </a:rPr>
              <a:t>2009</a:t>
            </a:r>
            <a:endParaRPr lang="de-DE" sz="2200" b="1" dirty="0" smtClean="0">
              <a:solidFill>
                <a:prstClr val="black"/>
              </a:solidFill>
              <a:latin typeface="News Gothic MT" panose="020B0503020103020203" pitchFamily="34" charset="0"/>
            </a:endParaRPr>
          </a:p>
          <a:p>
            <a:endParaRPr lang="de-DE" sz="2200" b="1" dirty="0" smtClean="0">
              <a:solidFill>
                <a:prstClr val="black"/>
              </a:solidFill>
              <a:latin typeface="News Gothic MT" panose="020B0503020103020203" pitchFamily="34" charset="0"/>
            </a:endParaRPr>
          </a:p>
          <a:p>
            <a:r>
              <a:rPr lang="de-DE" sz="2200" b="1" dirty="0" smtClean="0">
                <a:solidFill>
                  <a:prstClr val="black"/>
                </a:solidFill>
                <a:latin typeface="News Gothic MT" panose="020B0503020103020203" pitchFamily="34" charset="0"/>
              </a:rPr>
              <a:t>Versprechen (u.a.):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prstClr val="black"/>
                </a:solidFill>
                <a:latin typeface="News Gothic MT" panose="020B0503020103020203" pitchFamily="34" charset="0"/>
              </a:rPr>
              <a:t>Werbung </a:t>
            </a:r>
            <a:r>
              <a:rPr lang="de-DE" sz="2200" dirty="0">
                <a:solidFill>
                  <a:prstClr val="black"/>
                </a:solidFill>
                <a:latin typeface="News Gothic MT" panose="020B0503020103020203" pitchFamily="34" charset="0"/>
              </a:rPr>
              <a:t>soll "dem </a:t>
            </a:r>
            <a:r>
              <a:rPr lang="de-DE" sz="2200" dirty="0" smtClean="0">
                <a:solidFill>
                  <a:prstClr val="black"/>
                </a:solidFill>
                <a:latin typeface="News Gothic MT" panose="020B0503020103020203" pitchFamily="34" charset="0"/>
              </a:rPr>
              <a:t>Erlernen einer </a:t>
            </a:r>
            <a:r>
              <a:rPr lang="de-DE" sz="2200" dirty="0">
                <a:solidFill>
                  <a:prstClr val="black"/>
                </a:solidFill>
                <a:latin typeface="News Gothic MT" panose="020B0503020103020203" pitchFamily="34" charset="0"/>
              </a:rPr>
              <a:t>ausgewogenen, gesunden Ernährung </a:t>
            </a:r>
            <a:r>
              <a:rPr lang="de-DE" sz="2200" dirty="0" smtClean="0">
                <a:solidFill>
                  <a:prstClr val="black"/>
                </a:solidFill>
                <a:latin typeface="News Gothic MT" panose="020B0503020103020203" pitchFamily="34" charset="0"/>
              </a:rPr>
              <a:t>nicht entgegenwirken</a:t>
            </a:r>
            <a:r>
              <a:rPr lang="de-DE" sz="2200" dirty="0">
                <a:solidFill>
                  <a:prstClr val="black"/>
                </a:solidFill>
                <a:latin typeface="News Gothic MT" panose="020B0503020103020203" pitchFamily="34" charset="0"/>
              </a:rPr>
              <a:t>."</a:t>
            </a:r>
            <a:endParaRPr lang="de-DE" sz="2200" dirty="0" smtClean="0">
              <a:solidFill>
                <a:prstClr val="black"/>
              </a:solidFill>
              <a:latin typeface="News Gothic MT" panose="020B0503020103020203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8123484" y="1300159"/>
            <a:ext cx="3673475" cy="5354638"/>
          </a:xfrm>
          <a:prstGeom prst="rect">
            <a:avLst/>
          </a:prstGeom>
          <a:solidFill>
            <a:schemeClr val="lt1">
              <a:alpha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endParaRPr lang="de-DE" sz="2200" b="1" dirty="0" smtClean="0">
              <a:solidFill>
                <a:prstClr val="black"/>
              </a:solidFill>
              <a:latin typeface="News Gothic MT" panose="020B0503020103020203" pitchFamily="34" charset="0"/>
            </a:endParaRPr>
          </a:p>
          <a:p>
            <a:r>
              <a:rPr lang="de-DE" sz="2200" b="1" u="sng" dirty="0" smtClean="0">
                <a:solidFill>
                  <a:prstClr val="black"/>
                </a:solidFill>
                <a:latin typeface="News Gothic MT" panose="020B0503020103020203" pitchFamily="34" charset="0"/>
              </a:rPr>
              <a:t>Reduktionsstrategie</a:t>
            </a:r>
            <a:endParaRPr lang="de-DE" sz="2200" b="1" u="sng" dirty="0">
              <a:solidFill>
                <a:prstClr val="black"/>
              </a:solidFill>
              <a:latin typeface="News Gothic MT" panose="020B0503020103020203" pitchFamily="34" charset="0"/>
            </a:endParaRPr>
          </a:p>
          <a:p>
            <a:endParaRPr lang="de-DE" sz="2200" b="1" dirty="0" smtClean="0">
              <a:solidFill>
                <a:prstClr val="black"/>
              </a:solidFill>
              <a:latin typeface="News Gothic MT" panose="020B0503020103020203" pitchFamily="34" charset="0"/>
            </a:endParaRPr>
          </a:p>
          <a:p>
            <a:r>
              <a:rPr lang="de-DE" sz="2200" b="1" dirty="0">
                <a:solidFill>
                  <a:prstClr val="black"/>
                </a:solidFill>
                <a:latin typeface="News Gothic MT" panose="020B0503020103020203" pitchFamily="34" charset="0"/>
              </a:rPr>
              <a:t>Start: </a:t>
            </a:r>
            <a:r>
              <a:rPr lang="de-DE" sz="2200" dirty="0" smtClean="0">
                <a:solidFill>
                  <a:prstClr val="black"/>
                </a:solidFill>
                <a:latin typeface="News Gothic MT" panose="020B0503020103020203" pitchFamily="34" charset="0"/>
              </a:rPr>
              <a:t>2018</a:t>
            </a:r>
            <a:endParaRPr lang="de-DE" sz="2200" b="1" dirty="0" smtClean="0">
              <a:solidFill>
                <a:prstClr val="black"/>
              </a:solidFill>
              <a:latin typeface="News Gothic MT" panose="020B0503020103020203" pitchFamily="34" charset="0"/>
            </a:endParaRPr>
          </a:p>
          <a:p>
            <a:endParaRPr lang="de-DE" sz="2200" b="1" dirty="0" smtClean="0">
              <a:solidFill>
                <a:prstClr val="black"/>
              </a:solidFill>
              <a:latin typeface="News Gothic MT" panose="020B0503020103020203" pitchFamily="34" charset="0"/>
            </a:endParaRPr>
          </a:p>
          <a:p>
            <a:r>
              <a:rPr lang="de-DE" sz="2200" b="1" dirty="0" smtClean="0">
                <a:solidFill>
                  <a:prstClr val="black"/>
                </a:solidFill>
                <a:latin typeface="News Gothic MT" panose="020B0503020103020203" pitchFamily="34" charset="0"/>
              </a:rPr>
              <a:t>Versprechen (u.a.):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prstClr val="black"/>
                </a:solidFill>
                <a:latin typeface="News Gothic MT" panose="020B0503020103020203" pitchFamily="34" charset="0"/>
              </a:rPr>
              <a:t>15% weniger Zucker </a:t>
            </a:r>
            <a:br>
              <a:rPr lang="de-DE" sz="2200" dirty="0" smtClean="0">
                <a:solidFill>
                  <a:prstClr val="black"/>
                </a:solidFill>
                <a:latin typeface="News Gothic MT" panose="020B0503020103020203" pitchFamily="34" charset="0"/>
              </a:rPr>
            </a:br>
            <a:r>
              <a:rPr lang="de-DE" sz="2200" dirty="0" smtClean="0">
                <a:solidFill>
                  <a:prstClr val="black"/>
                </a:solidFill>
                <a:latin typeface="News Gothic MT" panose="020B0503020103020203" pitchFamily="34" charset="0"/>
              </a:rPr>
              <a:t>in Kinder-Joghurts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prstClr val="black"/>
                </a:solidFill>
                <a:latin typeface="News Gothic MT" panose="020B0503020103020203" pitchFamily="34" charset="0"/>
              </a:rPr>
              <a:t>20% weniger Zucker in Frühstücksflocken für Kinder</a:t>
            </a:r>
          </a:p>
        </p:txBody>
      </p:sp>
    </p:spTree>
    <p:extLst>
      <p:ext uri="{BB962C8B-B14F-4D97-AF65-F5344CB8AC3E}">
        <p14:creationId xmlns:p14="http://schemas.microsoft.com/office/powerpoint/2010/main" val="391802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/>
          <p:cNvGraphicFramePr/>
          <p:nvPr>
            <p:extLst/>
          </p:nvPr>
        </p:nvGraphicFramePr>
        <p:xfrm>
          <a:off x="533400" y="1569720"/>
          <a:ext cx="7791450" cy="4568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08213" y="479426"/>
            <a:ext cx="11323865" cy="753382"/>
          </a:xfrm>
        </p:spPr>
        <p:txBody>
          <a:bodyPr/>
          <a:lstStyle/>
          <a:p>
            <a:r>
              <a:rPr lang="de-DE" dirty="0"/>
              <a:t>Methodik Marktstudie Kinderlebensmittel 2021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50229" y="1797050"/>
            <a:ext cx="2893353" cy="4089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527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15F1A7-14DF-4910-B517-E819B89B4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F00E75-49FB-46DF-808F-ECFE1F6BA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5068665" y="1857897"/>
          <a:ext cx="4054475" cy="3897084"/>
        </p:xfrm>
        <a:graphic>
          <a:graphicData uri="http://schemas.openxmlformats.org/drawingml/2006/table">
            <a:tbl>
              <a:tblPr firstRow="1" firstCol="1" bandRow="1"/>
              <a:tblGrid>
                <a:gridCol w="4054475"/>
              </a:tblGrid>
              <a:tr h="4964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 b="1" dirty="0" smtClean="0">
                        <a:solidFill>
                          <a:srgbClr val="000000"/>
                        </a:solidFill>
                        <a:effectLst/>
                        <a:latin typeface="News Gothic MT" panose="020B0503020103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Kindermarketing </a:t>
                      </a:r>
                      <a:r>
                        <a:rPr lang="de-DE" sz="1800" b="1" i="0" dirty="0" smtClean="0">
                          <a:solidFill>
                            <a:srgbClr val="FF0000"/>
                          </a:solidFill>
                          <a:effectLst/>
                          <a:latin typeface="News Gothic MT" panose="020B0503020103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nicht</a:t>
                      </a:r>
                      <a:r>
                        <a:rPr lang="de-DE" sz="1800" b="1" dirty="0" smtClean="0">
                          <a:solidFill>
                            <a:srgbClr val="FF0000"/>
                          </a:solidFill>
                          <a:effectLst/>
                          <a:latin typeface="News Gothic MT" panose="020B0503020103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erlaubt </a:t>
                      </a:r>
                      <a:r>
                        <a:rPr lang="de-DE" sz="1800" b="1" dirty="0" smtClean="0">
                          <a:solidFill>
                            <a:srgbClr val="000000"/>
                          </a:solidFill>
                          <a:effectLst/>
                          <a:latin typeface="News Gothic MT" panose="020B0503020103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für…</a:t>
                      </a:r>
                    </a:p>
                  </a:txBody>
                  <a:tcPr marL="80482" marR="804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00630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de-DE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ews Gothic MT" panose="020B0503020103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ews Gothic MT" panose="020B0503020103020203" pitchFamily="34" charset="0"/>
                          <a:ea typeface="+mn-ea"/>
                          <a:cs typeface="Arial" panose="020B0604020202020204" pitchFamily="34" charset="0"/>
                        </a:rPr>
                        <a:t>Gesüßte Getränke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ews Gothic MT" panose="020B0503020103020203" pitchFamily="34" charset="0"/>
                          <a:ea typeface="+mn-ea"/>
                          <a:cs typeface="Arial" panose="020B0604020202020204" pitchFamily="34" charset="0"/>
                        </a:rPr>
                        <a:t>Schokolade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ews Gothic MT" panose="020B0503020103020203" pitchFamily="34" charset="0"/>
                          <a:ea typeface="+mn-ea"/>
                          <a:cs typeface="Arial" panose="020B0604020202020204" pitchFamily="34" charset="0"/>
                        </a:rPr>
                        <a:t>Chips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ews Gothic MT" panose="020B0503020103020203" pitchFamily="34" charset="0"/>
                          <a:ea typeface="+mn-ea"/>
                          <a:cs typeface="Arial" panose="020B0604020202020204" pitchFamily="34" charset="0"/>
                        </a:rPr>
                        <a:t>Süßgebäck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ews Gothic MT" panose="020B0503020103020203" pitchFamily="34" charset="0"/>
                          <a:ea typeface="+mn-ea"/>
                          <a:cs typeface="Arial" panose="020B0604020202020204" pitchFamily="34" charset="0"/>
                        </a:rPr>
                        <a:t>Eis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ews Gothic MT" panose="020B0503020103020203" pitchFamily="34" charset="0"/>
                          <a:ea typeface="+mn-ea"/>
                          <a:cs typeface="Arial" panose="020B0604020202020204" pitchFamily="34" charset="0"/>
                        </a:rPr>
                        <a:t>Gesüßte Milchdrinks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ews Gothic MT" panose="020B0503020103020203" pitchFamily="34" charset="0"/>
                          <a:ea typeface="+mn-ea"/>
                          <a:cs typeface="Arial" panose="020B0604020202020204" pitchFamily="34" charset="0"/>
                        </a:rPr>
                        <a:t>Frühstücksflocken &gt; 15% Zucker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ews Gothic MT" panose="020B0503020103020203" pitchFamily="34" charset="0"/>
                          <a:ea typeface="+mn-ea"/>
                          <a:cs typeface="Arial" panose="020B0604020202020204" pitchFamily="34" charset="0"/>
                        </a:rPr>
                        <a:t>Joghurts mit &gt; 10 % Zucker 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ews Gothic MT" panose="020B0503020103020203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482" marR="804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/>
          </p:nvPr>
        </p:nvGraphicFramePr>
        <p:xfrm>
          <a:off x="685800" y="1857897"/>
          <a:ext cx="4319587" cy="3897084"/>
        </p:xfrm>
        <a:graphic>
          <a:graphicData uri="http://schemas.openxmlformats.org/drawingml/2006/table">
            <a:tbl>
              <a:tblPr firstRow="1" firstCol="1" bandRow="1"/>
              <a:tblGrid>
                <a:gridCol w="4319587"/>
              </a:tblGrid>
              <a:tr h="5001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800" b="1" dirty="0" smtClean="0">
                        <a:effectLst/>
                        <a:latin typeface="News Gothic MT" panose="020B0503020103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effectLst/>
                          <a:latin typeface="News Gothic MT" panose="020B0503020103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Kindermarketing</a:t>
                      </a:r>
                      <a:r>
                        <a:rPr lang="de-DE" sz="1800" b="1" baseline="0" dirty="0" smtClean="0">
                          <a:effectLst/>
                          <a:latin typeface="News Gothic MT" panose="020B0503020103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800" b="1" i="0" baseline="0" dirty="0" smtClean="0">
                          <a:solidFill>
                            <a:srgbClr val="00B050"/>
                          </a:solidFill>
                          <a:effectLst/>
                          <a:latin typeface="News Gothic MT" panose="020B0503020103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erlaubt</a:t>
                      </a:r>
                      <a:r>
                        <a:rPr lang="de-DE" sz="1800" b="1" baseline="0" dirty="0" smtClean="0">
                          <a:solidFill>
                            <a:srgbClr val="00B050"/>
                          </a:solidFill>
                          <a:effectLst/>
                          <a:latin typeface="News Gothic MT" panose="020B0503020103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800" b="1" baseline="0" dirty="0" smtClean="0">
                          <a:effectLst/>
                          <a:latin typeface="News Gothic MT" panose="020B0503020103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für…</a:t>
                      </a:r>
                    </a:p>
                  </a:txBody>
                  <a:tcPr marL="80454" marR="8045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96922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de-DE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ews Gothic MT" panose="020B0503020103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ews Gothic MT" panose="020B0503020103020203" pitchFamily="34" charset="0"/>
                          <a:ea typeface="+mn-ea"/>
                          <a:cs typeface="Arial" panose="020B0604020202020204" pitchFamily="34" charset="0"/>
                        </a:rPr>
                        <a:t>Obst 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ews Gothic MT" panose="020B0503020103020203" pitchFamily="34" charset="0"/>
                          <a:ea typeface="+mn-ea"/>
                          <a:cs typeface="Arial" panose="020B0604020202020204" pitchFamily="34" charset="0"/>
                        </a:rPr>
                        <a:t>Gemüse 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ews Gothic MT" panose="020B0503020103020203" pitchFamily="34" charset="0"/>
                          <a:ea typeface="+mn-ea"/>
                          <a:cs typeface="Arial" panose="020B0604020202020204" pitchFamily="34" charset="0"/>
                        </a:rPr>
                        <a:t>Nüsse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ews Gothic MT" panose="020B0503020103020203" pitchFamily="34" charset="0"/>
                          <a:ea typeface="+mn-ea"/>
                          <a:cs typeface="Arial" panose="020B0604020202020204" pitchFamily="34" charset="0"/>
                        </a:rPr>
                        <a:t>Wasser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ews Gothic MT" panose="020B0503020103020203" pitchFamily="34" charset="0"/>
                          <a:ea typeface="+mn-ea"/>
                          <a:cs typeface="Arial" panose="020B0604020202020204" pitchFamily="34" charset="0"/>
                        </a:rPr>
                        <a:t>Ungesüßte Tees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ews Gothic MT" panose="020B0503020103020203" pitchFamily="34" charset="0"/>
                          <a:ea typeface="+mn-ea"/>
                          <a:cs typeface="Arial" panose="020B0604020202020204" pitchFamily="34" charset="0"/>
                        </a:rPr>
                        <a:t>Ungesüßte Milchdrinks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ews Gothic MT" panose="020B0503020103020203" pitchFamily="34" charset="0"/>
                          <a:ea typeface="+mn-ea"/>
                          <a:cs typeface="Arial" panose="020B0604020202020204" pitchFamily="34" charset="0"/>
                        </a:rPr>
                        <a:t>Frühstücksflocken &lt; 15 % Zucker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ews Gothic MT" panose="020B0503020103020203" pitchFamily="34" charset="0"/>
                          <a:ea typeface="+mn-ea"/>
                          <a:cs typeface="Arial" panose="020B0604020202020204" pitchFamily="34" charset="0"/>
                        </a:rPr>
                        <a:t>Joghurts &lt; 10 % Zucker 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News Gothic MT" panose="020B0503020103020203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News Gothic MT" panose="020B0503020103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0454" marR="80454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66190" t="11873" r="2778" b="20000"/>
          <a:stretch/>
        </p:blipFill>
        <p:spPr>
          <a:xfrm>
            <a:off x="9294057" y="1979649"/>
            <a:ext cx="2662993" cy="3653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hteck 8"/>
          <p:cNvSpPr/>
          <p:nvPr/>
        </p:nvSpPr>
        <p:spPr>
          <a:xfrm>
            <a:off x="685800" y="6380071"/>
            <a:ext cx="8978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prstClr val="black"/>
                </a:solidFill>
                <a:latin typeface="News Gothic MT" panose="020B0503020103020203" pitchFamily="34" charset="0"/>
              </a:rPr>
              <a:t>Vereinfachte Darstellung durch foodwatch</a:t>
            </a:r>
          </a:p>
          <a:p>
            <a:r>
              <a:rPr lang="de-DE" sz="1000" dirty="0" smtClean="0">
                <a:solidFill>
                  <a:prstClr val="black"/>
                </a:solidFill>
                <a:latin typeface="News Gothic MT" panose="020B0503020103020203" pitchFamily="34" charset="0"/>
              </a:rPr>
              <a:t>Quelle: WHO Europe</a:t>
            </a:r>
            <a:r>
              <a:rPr lang="de-DE" sz="1000" dirty="0">
                <a:solidFill>
                  <a:prstClr val="black"/>
                </a:solidFill>
                <a:latin typeface="News Gothic MT" panose="020B0503020103020203" pitchFamily="34" charset="0"/>
              </a:rPr>
              <a:t>, WHO Regional Office </a:t>
            </a:r>
            <a:r>
              <a:rPr lang="de-DE" sz="1000" dirty="0" err="1">
                <a:solidFill>
                  <a:prstClr val="black"/>
                </a:solidFill>
                <a:latin typeface="News Gothic MT" panose="020B0503020103020203" pitchFamily="34" charset="0"/>
              </a:rPr>
              <a:t>for</a:t>
            </a:r>
            <a:r>
              <a:rPr lang="de-DE" sz="1000" dirty="0">
                <a:solidFill>
                  <a:prstClr val="black"/>
                </a:solidFill>
                <a:latin typeface="News Gothic MT" panose="020B0503020103020203" pitchFamily="34" charset="0"/>
              </a:rPr>
              <a:t> </a:t>
            </a:r>
            <a:r>
              <a:rPr lang="de-DE" sz="1000" dirty="0" smtClean="0">
                <a:solidFill>
                  <a:prstClr val="black"/>
                </a:solidFill>
                <a:latin typeface="News Gothic MT" panose="020B0503020103020203" pitchFamily="34" charset="0"/>
              </a:rPr>
              <a:t>Europe </a:t>
            </a:r>
            <a:r>
              <a:rPr lang="de-DE" sz="1000" dirty="0" err="1" smtClean="0">
                <a:solidFill>
                  <a:prstClr val="black"/>
                </a:solidFill>
                <a:latin typeface="News Gothic MT" panose="020B0503020103020203" pitchFamily="34" charset="0"/>
              </a:rPr>
              <a:t>Nutrient</a:t>
            </a:r>
            <a:r>
              <a:rPr lang="de-DE" sz="1000" dirty="0" smtClean="0">
                <a:solidFill>
                  <a:prstClr val="black"/>
                </a:solidFill>
                <a:latin typeface="News Gothic MT" panose="020B0503020103020203" pitchFamily="34" charset="0"/>
              </a:rPr>
              <a:t> Profile Model, 2015 </a:t>
            </a:r>
            <a:endParaRPr lang="de-DE" sz="1000" dirty="0">
              <a:solidFill>
                <a:prstClr val="black"/>
              </a:solidFill>
              <a:latin typeface="News Gothic MT" panose="020B0503020103020203" pitchFamily="34" charset="0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08213" y="479426"/>
            <a:ext cx="11323865" cy="753382"/>
          </a:xfrm>
        </p:spPr>
        <p:txBody>
          <a:bodyPr/>
          <a:lstStyle/>
          <a:p>
            <a:r>
              <a:rPr lang="de-DE" dirty="0"/>
              <a:t>Nährwert-Empfehlungen der WHO Europa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69" y="1270578"/>
            <a:ext cx="8713299" cy="507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2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7" b="22262"/>
          <a:stretch/>
        </p:blipFill>
        <p:spPr>
          <a:xfrm>
            <a:off x="409269" y="2022438"/>
            <a:ext cx="11322809" cy="4673556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Marktstudie Kinderlebensmittel: Ergebnis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0624199" y="6498856"/>
            <a:ext cx="15678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00" dirty="0" smtClean="0">
                <a:solidFill>
                  <a:prstClr val="black"/>
                </a:solidFill>
                <a:latin typeface="News Gothic MT" panose="020B0503020103020203" pitchFamily="34" charset="0"/>
              </a:rPr>
              <a:t>n = 283 Produkte</a:t>
            </a:r>
            <a:endParaRPr lang="de-DE" sz="1300" dirty="0">
              <a:solidFill>
                <a:prstClr val="black"/>
              </a:solidFill>
              <a:latin typeface="News Gothic MT" panose="020B0503020103020203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327" y="1137558"/>
            <a:ext cx="1303950" cy="119828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387" y="3574649"/>
            <a:ext cx="1189650" cy="109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5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Vergleich mit 2015: Fast keine Änderung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1424360" y="1232808"/>
            <a:ext cx="9291570" cy="5434692"/>
            <a:chOff x="1536081" y="1232808"/>
            <a:chExt cx="9088118" cy="5315692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6081" y="1232808"/>
              <a:ext cx="9088118" cy="5315692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3270899" y="6256112"/>
              <a:ext cx="156780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300" dirty="0" smtClean="0">
                  <a:solidFill>
                    <a:prstClr val="black"/>
                  </a:solidFill>
                  <a:latin typeface="News Gothic MT" panose="020B0503020103020203" pitchFamily="34" charset="0"/>
                </a:rPr>
                <a:t>n = 281 Produkte</a:t>
              </a:r>
              <a:endParaRPr lang="de-DE" sz="1300" dirty="0">
                <a:solidFill>
                  <a:prstClr val="black"/>
                </a:solidFill>
                <a:latin typeface="News Gothic MT" panose="020B0503020103020203" pitchFamily="34" charset="0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7258699" y="6243690"/>
              <a:ext cx="156780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300" dirty="0" smtClean="0">
                  <a:solidFill>
                    <a:prstClr val="black"/>
                  </a:solidFill>
                  <a:latin typeface="News Gothic MT" panose="020B0503020103020203" pitchFamily="34" charset="0"/>
                </a:rPr>
                <a:t>n = 283 Produkte</a:t>
              </a:r>
              <a:endParaRPr lang="de-DE" sz="1300" dirty="0">
                <a:solidFill>
                  <a:prstClr val="black"/>
                </a:solidFill>
                <a:latin typeface="News Gothic MT" panose="020B0503020103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4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Abgerundetes Rechteck 83"/>
          <p:cNvSpPr/>
          <p:nvPr/>
        </p:nvSpPr>
        <p:spPr>
          <a:xfrm>
            <a:off x="4151784" y="2060848"/>
            <a:ext cx="2630798" cy="3713637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CC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27348" y="287070"/>
            <a:ext cx="11737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prstClr val="white"/>
                </a:solidFill>
              </a:rPr>
              <a:t>Ungesunde Ernährung verursacht hohe Krankheitslast und verkürzt das Leben</a:t>
            </a:r>
            <a:endParaRPr lang="de-DE" sz="2800" b="1" dirty="0">
              <a:solidFill>
                <a:prstClr val="white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35430" t="1935" b="12801"/>
          <a:stretch/>
        </p:blipFill>
        <p:spPr>
          <a:xfrm>
            <a:off x="9188239" y="1484784"/>
            <a:ext cx="2959014" cy="416103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-6" t="91758" r="6" b="6169"/>
          <a:stretch/>
        </p:blipFill>
        <p:spPr>
          <a:xfrm>
            <a:off x="7564317" y="5602875"/>
            <a:ext cx="4582656" cy="101133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>
          <a:xfrm>
            <a:off x="10480487" y="5007638"/>
            <a:ext cx="1664185" cy="595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258008" y="1504617"/>
            <a:ext cx="1049979" cy="312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500" dirty="0" smtClean="0">
                <a:solidFill>
                  <a:prstClr val="black"/>
                </a:solidFill>
              </a:rPr>
              <a:t>Zu viel Salz</a:t>
            </a:r>
            <a:endParaRPr lang="de-DE" sz="1500" dirty="0">
              <a:solidFill>
                <a:prstClr val="black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495256" y="1817129"/>
            <a:ext cx="1812731" cy="31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smtClean="0">
                <a:solidFill>
                  <a:prstClr val="black"/>
                </a:solidFill>
              </a:rPr>
              <a:t>Wenig Vollkorn</a:t>
            </a:r>
            <a:endParaRPr lang="de-DE" sz="1500" dirty="0">
              <a:solidFill>
                <a:prstClr val="black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192203" y="2102838"/>
            <a:ext cx="1105921" cy="312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500" dirty="0" smtClean="0">
                <a:solidFill>
                  <a:prstClr val="black"/>
                </a:solidFill>
              </a:rPr>
              <a:t>Wenig Obst</a:t>
            </a:r>
            <a:endParaRPr lang="de-DE" sz="1500" dirty="0">
              <a:solidFill>
                <a:prstClr val="black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217893" y="2396409"/>
            <a:ext cx="2080231" cy="31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smtClean="0">
                <a:solidFill>
                  <a:prstClr val="black"/>
                </a:solidFill>
              </a:rPr>
              <a:t>Wenig Nüsse/Saaten</a:t>
            </a:r>
            <a:endParaRPr lang="de-DE" sz="1500" dirty="0">
              <a:solidFill>
                <a:prstClr val="black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495255" y="2681225"/>
            <a:ext cx="1812731" cy="31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smtClean="0">
                <a:solidFill>
                  <a:prstClr val="black"/>
                </a:solidFill>
              </a:rPr>
              <a:t>Wenig Gemüse</a:t>
            </a:r>
            <a:endParaRPr lang="de-DE" sz="1500" dirty="0">
              <a:solidFill>
                <a:prstClr val="black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079211" y="2966934"/>
            <a:ext cx="2218913" cy="31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smtClean="0">
                <a:solidFill>
                  <a:prstClr val="black"/>
                </a:solidFill>
              </a:rPr>
              <a:t>Wenig Fisch-Omega 3</a:t>
            </a:r>
            <a:endParaRPr lang="de-DE" sz="1500" dirty="0">
              <a:solidFill>
                <a:prstClr val="black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217892" y="3279445"/>
            <a:ext cx="2080231" cy="31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smtClean="0">
                <a:solidFill>
                  <a:prstClr val="black"/>
                </a:solidFill>
              </a:rPr>
              <a:t>Wenig Ballaststoffe</a:t>
            </a:r>
            <a:endParaRPr lang="de-DE" sz="1500" dirty="0">
              <a:solidFill>
                <a:prstClr val="black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217892" y="3545321"/>
            <a:ext cx="2080231" cy="31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smtClean="0">
                <a:solidFill>
                  <a:prstClr val="black"/>
                </a:solidFill>
              </a:rPr>
              <a:t>Wenig </a:t>
            </a:r>
            <a:r>
              <a:rPr lang="de-DE" sz="1500" dirty="0" err="1" smtClean="0">
                <a:solidFill>
                  <a:prstClr val="black"/>
                </a:solidFill>
              </a:rPr>
              <a:t>Polyenfettsäuren</a:t>
            </a:r>
            <a:endParaRPr lang="de-DE" sz="1500" dirty="0">
              <a:solidFill>
                <a:prstClr val="black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495254" y="3831030"/>
            <a:ext cx="1812731" cy="31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smtClean="0">
                <a:solidFill>
                  <a:prstClr val="black"/>
                </a:solidFill>
              </a:rPr>
              <a:t>Wenig Leguminosen</a:t>
            </a:r>
            <a:endParaRPr lang="de-DE" sz="1500" dirty="0">
              <a:solidFill>
                <a:prstClr val="black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079210" y="4143541"/>
            <a:ext cx="2218913" cy="31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smtClean="0">
                <a:solidFill>
                  <a:prstClr val="black"/>
                </a:solidFill>
              </a:rPr>
              <a:t>Viel trans-Fettsäuren</a:t>
            </a:r>
            <a:endParaRPr lang="de-DE" sz="1500" dirty="0">
              <a:solidFill>
                <a:prstClr val="black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217891" y="4429250"/>
            <a:ext cx="2080231" cy="31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smtClean="0">
                <a:solidFill>
                  <a:prstClr val="black"/>
                </a:solidFill>
              </a:rPr>
              <a:t>Wenig Kalzium</a:t>
            </a:r>
            <a:endParaRPr lang="de-DE" sz="1500" dirty="0">
              <a:solidFill>
                <a:prstClr val="black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079210" y="5007638"/>
            <a:ext cx="2218913" cy="31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smtClean="0">
                <a:solidFill>
                  <a:prstClr val="black"/>
                </a:solidFill>
              </a:rPr>
              <a:t>Viel Fleischwaren</a:t>
            </a:r>
            <a:endParaRPr lang="de-DE" sz="1500" dirty="0">
              <a:solidFill>
                <a:prstClr val="black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7217891" y="5292537"/>
            <a:ext cx="2080231" cy="31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smtClean="0">
                <a:solidFill>
                  <a:prstClr val="black"/>
                </a:solidFill>
              </a:rPr>
              <a:t>Wenig Milch</a:t>
            </a:r>
            <a:endParaRPr lang="de-DE" sz="1500" dirty="0">
              <a:solidFill>
                <a:prstClr val="black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079210" y="4741762"/>
            <a:ext cx="2218913" cy="31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smtClean="0">
                <a:solidFill>
                  <a:prstClr val="black"/>
                </a:solidFill>
              </a:rPr>
              <a:t>Viel gezuckerte Getränke</a:t>
            </a:r>
            <a:endParaRPr lang="de-DE" sz="1500" dirty="0">
              <a:solidFill>
                <a:prstClr val="black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71117" t="80774" r="24214" b="8251"/>
          <a:stretch/>
        </p:blipFill>
        <p:spPr>
          <a:xfrm>
            <a:off x="10344472" y="4415669"/>
            <a:ext cx="306162" cy="766344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10621756" y="4336648"/>
            <a:ext cx="17051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 smtClean="0">
                <a:solidFill>
                  <a:prstClr val="black"/>
                </a:solidFill>
              </a:rPr>
              <a:t>Kreislaufkrankheiten Diabetes Typ 2</a:t>
            </a:r>
          </a:p>
          <a:p>
            <a:r>
              <a:rPr lang="de-DE" sz="1300" dirty="0" smtClean="0">
                <a:solidFill>
                  <a:prstClr val="black"/>
                </a:solidFill>
              </a:rPr>
              <a:t>Malignome</a:t>
            </a:r>
          </a:p>
          <a:p>
            <a:r>
              <a:rPr lang="de-DE" sz="1300" dirty="0" smtClean="0">
                <a:solidFill>
                  <a:prstClr val="black"/>
                </a:solidFill>
              </a:rPr>
              <a:t>Andere </a:t>
            </a:r>
            <a:endParaRPr lang="de-DE" sz="1300" dirty="0">
              <a:solidFill>
                <a:prstClr val="black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1356600" y="6309320"/>
            <a:ext cx="2088232" cy="200051"/>
          </a:xfrm>
          <a:prstGeom prst="rect">
            <a:avLst/>
          </a:prstGeom>
        </p:spPr>
        <p:txBody>
          <a:bodyPr wrap="square" lIns="76197" tIns="38098" rIns="76197" bIns="38098">
            <a:spAutoFit/>
          </a:bodyPr>
          <a:lstStyle/>
          <a:p>
            <a:pPr algn="r"/>
            <a:r>
              <a:rPr lang="en-US" sz="800" i="1" dirty="0" err="1" smtClean="0">
                <a:solidFill>
                  <a:srgbClr val="333333"/>
                </a:solidFill>
                <a:latin typeface="Arial"/>
              </a:rPr>
              <a:t>Kassebaum</a:t>
            </a:r>
            <a:r>
              <a:rPr lang="en-US" sz="800" i="1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en-US" sz="800" i="1" dirty="0">
                <a:solidFill>
                  <a:srgbClr val="333333"/>
                </a:solidFill>
                <a:latin typeface="Arial"/>
              </a:rPr>
              <a:t>NJ  et al, Lancet  </a:t>
            </a:r>
            <a:r>
              <a:rPr lang="en-US" sz="800" i="1" dirty="0" smtClean="0">
                <a:solidFill>
                  <a:srgbClr val="333333"/>
                </a:solidFill>
                <a:latin typeface="Arial"/>
              </a:rPr>
              <a:t>2016</a:t>
            </a:r>
            <a:endParaRPr lang="en-US" sz="800" i="1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30" name="Rechteck 29"/>
          <p:cNvSpPr/>
          <p:nvPr/>
        </p:nvSpPr>
        <p:spPr>
          <a:xfrm rot="16200000">
            <a:off x="-327464" y="2676422"/>
            <a:ext cx="1441094" cy="230828"/>
          </a:xfrm>
          <a:prstGeom prst="rect">
            <a:avLst/>
          </a:prstGeom>
        </p:spPr>
        <p:txBody>
          <a:bodyPr wrap="none" lIns="76197" tIns="38098" rIns="76197" bIns="38098">
            <a:spAutoFit/>
          </a:bodyPr>
          <a:lstStyle/>
          <a:p>
            <a:pPr algn="ctr"/>
            <a:r>
              <a:rPr lang="de-DE" sz="1000" dirty="0">
                <a:solidFill>
                  <a:prstClr val="black"/>
                </a:solidFill>
              </a:rPr>
              <a:t>Total </a:t>
            </a:r>
            <a:r>
              <a:rPr lang="de-DE" sz="1000" dirty="0" smtClean="0">
                <a:solidFill>
                  <a:prstClr val="black"/>
                </a:solidFill>
              </a:rPr>
              <a:t>DALY lost </a:t>
            </a:r>
            <a:r>
              <a:rPr lang="de-DE" sz="1000" dirty="0">
                <a:solidFill>
                  <a:prstClr val="black"/>
                </a:solidFill>
              </a:rPr>
              <a:t>(</a:t>
            </a:r>
            <a:r>
              <a:rPr lang="de-DE" sz="1000" dirty="0" err="1">
                <a:solidFill>
                  <a:prstClr val="black"/>
                </a:solidFill>
              </a:rPr>
              <a:t>millions</a:t>
            </a:r>
            <a:r>
              <a:rPr lang="de-DE" sz="1000" dirty="0">
                <a:solidFill>
                  <a:prstClr val="black"/>
                </a:solidFill>
              </a:rPr>
              <a:t>)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852566" y="4905221"/>
            <a:ext cx="819706" cy="374714"/>
          </a:xfrm>
          <a:prstGeom prst="rect">
            <a:avLst/>
          </a:prstGeom>
        </p:spPr>
        <p:txBody>
          <a:bodyPr wrap="none" lIns="76197" tIns="38098" rIns="76197" bIns="38098">
            <a:spAutoFit/>
          </a:bodyPr>
          <a:lstStyle/>
          <a:p>
            <a:pPr>
              <a:lnSpc>
                <a:spcPct val="114000"/>
              </a:lnSpc>
            </a:pPr>
            <a:r>
              <a:rPr lang="de-DE" dirty="0" smtClean="0">
                <a:solidFill>
                  <a:srgbClr val="0000CC"/>
                </a:solidFill>
              </a:rPr>
              <a:t>Unfälle</a:t>
            </a:r>
            <a:endParaRPr lang="en-GB" dirty="0">
              <a:solidFill>
                <a:srgbClr val="0000CC"/>
              </a:solidFill>
            </a:endParaRPr>
          </a:p>
        </p:txBody>
      </p:sp>
      <p:grpSp>
        <p:nvGrpSpPr>
          <p:cNvPr id="32" name="Gruppieren 31"/>
          <p:cNvGrpSpPr/>
          <p:nvPr/>
        </p:nvGrpSpPr>
        <p:grpSpPr>
          <a:xfrm>
            <a:off x="868250" y="4851736"/>
            <a:ext cx="1917700" cy="46434"/>
            <a:chOff x="2659856" y="5445919"/>
            <a:chExt cx="2157413" cy="61912"/>
          </a:xfrm>
        </p:grpSpPr>
        <p:cxnSp>
          <p:nvCxnSpPr>
            <p:cNvPr id="33" name="Gerade Verbindung 19"/>
            <p:cNvCxnSpPr/>
            <p:nvPr/>
          </p:nvCxnSpPr>
          <p:spPr bwMode="auto">
            <a:xfrm flipV="1">
              <a:off x="2659856" y="5445919"/>
              <a:ext cx="323404" cy="952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22"/>
            <p:cNvCxnSpPr/>
            <p:nvPr/>
          </p:nvCxnSpPr>
          <p:spPr bwMode="auto">
            <a:xfrm flipV="1">
              <a:off x="2974181" y="5448300"/>
              <a:ext cx="316707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24"/>
            <p:cNvCxnSpPr/>
            <p:nvPr/>
          </p:nvCxnSpPr>
          <p:spPr bwMode="auto">
            <a:xfrm>
              <a:off x="3281363" y="5448300"/>
              <a:ext cx="323850" cy="714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28"/>
            <p:cNvCxnSpPr/>
            <p:nvPr/>
          </p:nvCxnSpPr>
          <p:spPr bwMode="auto">
            <a:xfrm>
              <a:off x="3590926" y="5455443"/>
              <a:ext cx="328612" cy="952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0"/>
            <p:cNvCxnSpPr/>
            <p:nvPr/>
          </p:nvCxnSpPr>
          <p:spPr bwMode="auto">
            <a:xfrm>
              <a:off x="3902870" y="5464968"/>
              <a:ext cx="328612" cy="952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1"/>
            <p:cNvCxnSpPr/>
            <p:nvPr/>
          </p:nvCxnSpPr>
          <p:spPr bwMode="auto">
            <a:xfrm>
              <a:off x="4207396" y="5474494"/>
              <a:ext cx="336029" cy="1666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2"/>
            <p:cNvCxnSpPr/>
            <p:nvPr/>
          </p:nvCxnSpPr>
          <p:spPr bwMode="auto">
            <a:xfrm>
              <a:off x="4531519" y="5491163"/>
              <a:ext cx="285750" cy="1666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0" name="Gruppieren 39"/>
          <p:cNvGrpSpPr/>
          <p:nvPr/>
        </p:nvGrpSpPr>
        <p:grpSpPr>
          <a:xfrm>
            <a:off x="861700" y="3056795"/>
            <a:ext cx="1924249" cy="884113"/>
            <a:chOff x="2652489" y="3052664"/>
            <a:chExt cx="2164780" cy="1178817"/>
          </a:xfrm>
        </p:grpSpPr>
        <p:cxnSp>
          <p:nvCxnSpPr>
            <p:cNvPr id="41" name="Gerade Verbindung 37"/>
            <p:cNvCxnSpPr/>
            <p:nvPr/>
          </p:nvCxnSpPr>
          <p:spPr bwMode="auto">
            <a:xfrm>
              <a:off x="2652489" y="3052664"/>
              <a:ext cx="462186" cy="21917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39"/>
            <p:cNvCxnSpPr/>
            <p:nvPr/>
          </p:nvCxnSpPr>
          <p:spPr bwMode="auto">
            <a:xfrm>
              <a:off x="3109913" y="3271838"/>
              <a:ext cx="850106" cy="37623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/>
          </p:nvCxnSpPr>
          <p:spPr bwMode="auto">
            <a:xfrm>
              <a:off x="3950495" y="3643313"/>
              <a:ext cx="866774" cy="58816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4" name="Gruppieren 43"/>
          <p:cNvGrpSpPr/>
          <p:nvPr/>
        </p:nvGrpSpPr>
        <p:grpSpPr>
          <a:xfrm>
            <a:off x="859210" y="2521088"/>
            <a:ext cx="1933090" cy="730021"/>
            <a:chOff x="2649687" y="2338388"/>
            <a:chExt cx="2174726" cy="973361"/>
          </a:xfrm>
        </p:grpSpPr>
        <p:cxnSp>
          <p:nvCxnSpPr>
            <p:cNvPr id="45" name="Gerade Verbindung 10"/>
            <p:cNvCxnSpPr/>
            <p:nvPr/>
          </p:nvCxnSpPr>
          <p:spPr bwMode="auto">
            <a:xfrm flipV="1">
              <a:off x="3109913" y="2557463"/>
              <a:ext cx="1316831" cy="52149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16"/>
            <p:cNvCxnSpPr/>
            <p:nvPr/>
          </p:nvCxnSpPr>
          <p:spPr bwMode="auto">
            <a:xfrm flipV="1">
              <a:off x="4417219" y="2338388"/>
              <a:ext cx="407194" cy="22383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5"/>
            <p:cNvCxnSpPr/>
            <p:nvPr/>
          </p:nvCxnSpPr>
          <p:spPr bwMode="auto">
            <a:xfrm flipV="1">
              <a:off x="2649687" y="3074194"/>
              <a:ext cx="464988" cy="23755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48" name="Gerade Verbindung 44"/>
          <p:cNvCxnSpPr/>
          <p:nvPr/>
        </p:nvCxnSpPr>
        <p:spPr bwMode="auto">
          <a:xfrm flipV="1">
            <a:off x="857666" y="2181760"/>
            <a:ext cx="0" cy="30861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Gerade Verbindung 49"/>
          <p:cNvCxnSpPr/>
          <p:nvPr/>
        </p:nvCxnSpPr>
        <p:spPr bwMode="auto">
          <a:xfrm flipV="1">
            <a:off x="855550" y="5250001"/>
            <a:ext cx="2006600" cy="826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0" name="Gerade Verbindung 53"/>
          <p:cNvCxnSpPr/>
          <p:nvPr/>
        </p:nvCxnSpPr>
        <p:spPr bwMode="auto">
          <a:xfrm flipV="1">
            <a:off x="857357" y="5254261"/>
            <a:ext cx="0" cy="571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1" name="Gerade Verbindung 55"/>
          <p:cNvCxnSpPr/>
          <p:nvPr/>
        </p:nvCxnSpPr>
        <p:spPr bwMode="auto">
          <a:xfrm flipV="1">
            <a:off x="1238777" y="5256046"/>
            <a:ext cx="0" cy="571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Gerade Verbindung 57"/>
          <p:cNvCxnSpPr/>
          <p:nvPr/>
        </p:nvCxnSpPr>
        <p:spPr bwMode="auto">
          <a:xfrm flipV="1">
            <a:off x="1624936" y="5259190"/>
            <a:ext cx="0" cy="571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Gerade Verbindung 58"/>
          <p:cNvCxnSpPr/>
          <p:nvPr/>
        </p:nvCxnSpPr>
        <p:spPr bwMode="auto">
          <a:xfrm flipV="1">
            <a:off x="2013058" y="5257405"/>
            <a:ext cx="0" cy="571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Gerade Verbindung 59"/>
          <p:cNvCxnSpPr/>
          <p:nvPr/>
        </p:nvCxnSpPr>
        <p:spPr bwMode="auto">
          <a:xfrm flipV="1">
            <a:off x="2394477" y="5259190"/>
            <a:ext cx="0" cy="571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Gerade Verbindung 60"/>
          <p:cNvCxnSpPr/>
          <p:nvPr/>
        </p:nvCxnSpPr>
        <p:spPr bwMode="auto">
          <a:xfrm flipV="1">
            <a:off x="2780636" y="5262334"/>
            <a:ext cx="0" cy="571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6" name="Textfeld 55"/>
          <p:cNvSpPr txBox="1"/>
          <p:nvPr/>
        </p:nvSpPr>
        <p:spPr>
          <a:xfrm>
            <a:off x="627089" y="5301792"/>
            <a:ext cx="458273" cy="215440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de-DE" sz="900" dirty="0">
                <a:solidFill>
                  <a:prstClr val="black"/>
                </a:solidFill>
              </a:rPr>
              <a:t>1990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1006509" y="5301792"/>
            <a:ext cx="458273" cy="215440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de-DE" sz="900" dirty="0">
                <a:solidFill>
                  <a:prstClr val="black"/>
                </a:solidFill>
              </a:rPr>
              <a:t>1995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1399798" y="5301792"/>
            <a:ext cx="458273" cy="215440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de-DE" sz="900" dirty="0">
                <a:solidFill>
                  <a:prstClr val="black"/>
                </a:solidFill>
              </a:rPr>
              <a:t>2000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1779217" y="5301792"/>
            <a:ext cx="458273" cy="215440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de-DE" sz="900" dirty="0">
                <a:solidFill>
                  <a:prstClr val="black"/>
                </a:solidFill>
              </a:rPr>
              <a:t>2005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2167883" y="5301792"/>
            <a:ext cx="458273" cy="215440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de-DE" sz="900" dirty="0">
                <a:solidFill>
                  <a:prstClr val="black"/>
                </a:solidFill>
              </a:rPr>
              <a:t>2010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2547303" y="5301792"/>
            <a:ext cx="458273" cy="215440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de-DE" sz="900" dirty="0">
                <a:solidFill>
                  <a:prstClr val="black"/>
                </a:solidFill>
              </a:rPr>
              <a:t>2015</a:t>
            </a:r>
          </a:p>
        </p:txBody>
      </p:sp>
      <p:grpSp>
        <p:nvGrpSpPr>
          <p:cNvPr id="62" name="Gruppieren 61"/>
          <p:cNvGrpSpPr/>
          <p:nvPr/>
        </p:nvGrpSpPr>
        <p:grpSpPr>
          <a:xfrm>
            <a:off x="393896" y="4501756"/>
            <a:ext cx="467188" cy="230832"/>
            <a:chOff x="2121546" y="4943556"/>
            <a:chExt cx="525587" cy="307775"/>
          </a:xfrm>
        </p:grpSpPr>
        <p:cxnSp>
          <p:nvCxnSpPr>
            <p:cNvPr id="63" name="Gerade Verbindung 61"/>
            <p:cNvCxnSpPr/>
            <p:nvPr/>
          </p:nvCxnSpPr>
          <p:spPr bwMode="auto">
            <a:xfrm rot="16200000" flipV="1">
              <a:off x="2609033" y="5039941"/>
              <a:ext cx="0" cy="762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4" name="Textfeld 63"/>
            <p:cNvSpPr txBox="1"/>
            <p:nvPr/>
          </p:nvSpPr>
          <p:spPr>
            <a:xfrm>
              <a:off x="2121546" y="4943556"/>
              <a:ext cx="515556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900" dirty="0">
                  <a:solidFill>
                    <a:prstClr val="black"/>
                  </a:solidFill>
                </a:rPr>
                <a:t>400</a:t>
              </a:r>
            </a:p>
          </p:txBody>
        </p:sp>
      </p:grpSp>
      <p:grpSp>
        <p:nvGrpSpPr>
          <p:cNvPr id="65" name="Gruppieren 64"/>
          <p:cNvGrpSpPr/>
          <p:nvPr/>
        </p:nvGrpSpPr>
        <p:grpSpPr>
          <a:xfrm>
            <a:off x="387634" y="3736913"/>
            <a:ext cx="467188" cy="230832"/>
            <a:chOff x="2121546" y="4943556"/>
            <a:chExt cx="525587" cy="307775"/>
          </a:xfrm>
        </p:grpSpPr>
        <p:cxnSp>
          <p:nvCxnSpPr>
            <p:cNvPr id="66" name="Gerade Verbindung 71"/>
            <p:cNvCxnSpPr/>
            <p:nvPr/>
          </p:nvCxnSpPr>
          <p:spPr bwMode="auto">
            <a:xfrm rot="16200000" flipV="1">
              <a:off x="2609033" y="5039941"/>
              <a:ext cx="0" cy="762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7" name="Textfeld 66"/>
            <p:cNvSpPr txBox="1"/>
            <p:nvPr/>
          </p:nvSpPr>
          <p:spPr>
            <a:xfrm>
              <a:off x="2121546" y="4943556"/>
              <a:ext cx="515556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900" dirty="0">
                  <a:solidFill>
                    <a:prstClr val="black"/>
                  </a:solidFill>
                </a:rPr>
                <a:t>800</a:t>
              </a:r>
            </a:p>
          </p:txBody>
        </p:sp>
      </p:grpSp>
      <p:grpSp>
        <p:nvGrpSpPr>
          <p:cNvPr id="68" name="Gruppieren 67"/>
          <p:cNvGrpSpPr/>
          <p:nvPr/>
        </p:nvGrpSpPr>
        <p:grpSpPr>
          <a:xfrm>
            <a:off x="393896" y="2947912"/>
            <a:ext cx="467188" cy="230832"/>
            <a:chOff x="2121546" y="4943556"/>
            <a:chExt cx="525587" cy="307775"/>
          </a:xfrm>
        </p:grpSpPr>
        <p:cxnSp>
          <p:nvCxnSpPr>
            <p:cNvPr id="69" name="Gerade Verbindung 74"/>
            <p:cNvCxnSpPr/>
            <p:nvPr/>
          </p:nvCxnSpPr>
          <p:spPr bwMode="auto">
            <a:xfrm rot="16200000" flipV="1">
              <a:off x="2609033" y="5039941"/>
              <a:ext cx="0" cy="762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0" name="Textfeld 69"/>
            <p:cNvSpPr txBox="1"/>
            <p:nvPr/>
          </p:nvSpPr>
          <p:spPr>
            <a:xfrm>
              <a:off x="2121546" y="4943556"/>
              <a:ext cx="515556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900" dirty="0">
                  <a:solidFill>
                    <a:prstClr val="black"/>
                  </a:solidFill>
                </a:rPr>
                <a:t>1200</a:t>
              </a:r>
            </a:p>
          </p:txBody>
        </p:sp>
      </p:grpSp>
      <p:grpSp>
        <p:nvGrpSpPr>
          <p:cNvPr id="71" name="Gruppieren 70"/>
          <p:cNvGrpSpPr/>
          <p:nvPr/>
        </p:nvGrpSpPr>
        <p:grpSpPr>
          <a:xfrm>
            <a:off x="387634" y="2183069"/>
            <a:ext cx="467188" cy="230832"/>
            <a:chOff x="2121546" y="4943556"/>
            <a:chExt cx="525587" cy="307775"/>
          </a:xfrm>
        </p:grpSpPr>
        <p:cxnSp>
          <p:nvCxnSpPr>
            <p:cNvPr id="72" name="Gerade Verbindung 77"/>
            <p:cNvCxnSpPr/>
            <p:nvPr/>
          </p:nvCxnSpPr>
          <p:spPr bwMode="auto">
            <a:xfrm rot="16200000" flipV="1">
              <a:off x="2609033" y="5039941"/>
              <a:ext cx="0" cy="762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3" name="Textfeld 72"/>
            <p:cNvSpPr txBox="1"/>
            <p:nvPr/>
          </p:nvSpPr>
          <p:spPr>
            <a:xfrm>
              <a:off x="2121546" y="4943556"/>
              <a:ext cx="515556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900" dirty="0">
                  <a:solidFill>
                    <a:prstClr val="black"/>
                  </a:solidFill>
                </a:rPr>
                <a:t>1600</a:t>
              </a:r>
            </a:p>
          </p:txBody>
        </p:sp>
      </p:grpSp>
      <p:sp>
        <p:nvSpPr>
          <p:cNvPr id="74" name="Rechteck 73"/>
          <p:cNvSpPr/>
          <p:nvPr/>
        </p:nvSpPr>
        <p:spPr>
          <a:xfrm>
            <a:off x="835683" y="3942752"/>
            <a:ext cx="2884053" cy="638376"/>
          </a:xfrm>
          <a:prstGeom prst="rect">
            <a:avLst/>
          </a:prstGeom>
        </p:spPr>
        <p:txBody>
          <a:bodyPr wrap="none" lIns="76197" tIns="38098" rIns="76197" bIns="38098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600" dirty="0" smtClean="0">
                <a:solidFill>
                  <a:srgbClr val="006600"/>
                </a:solidFill>
              </a:rPr>
              <a:t>Übertragbare, mütterliche, </a:t>
            </a:r>
            <a:br>
              <a:rPr lang="de-DE" sz="1600" dirty="0" smtClean="0">
                <a:solidFill>
                  <a:srgbClr val="006600"/>
                </a:solidFill>
              </a:rPr>
            </a:br>
            <a:r>
              <a:rPr lang="de-DE" sz="1600" dirty="0" err="1" smtClean="0">
                <a:solidFill>
                  <a:srgbClr val="006600"/>
                </a:solidFill>
              </a:rPr>
              <a:t>neonatale</a:t>
            </a:r>
            <a:r>
              <a:rPr lang="de-DE" sz="1600" dirty="0" smtClean="0">
                <a:solidFill>
                  <a:srgbClr val="006600"/>
                </a:solidFill>
              </a:rPr>
              <a:t> &amp; Mangelkrankheiten </a:t>
            </a:r>
            <a:endParaRPr lang="en-GB" sz="1600" dirty="0">
              <a:solidFill>
                <a:srgbClr val="006600"/>
              </a:solidFill>
            </a:endParaRPr>
          </a:p>
        </p:txBody>
      </p:sp>
      <p:sp>
        <p:nvSpPr>
          <p:cNvPr id="75" name="Rechteck 74"/>
          <p:cNvSpPr/>
          <p:nvPr/>
        </p:nvSpPr>
        <p:spPr>
          <a:xfrm>
            <a:off x="839416" y="2041643"/>
            <a:ext cx="2522992" cy="690506"/>
          </a:xfrm>
          <a:prstGeom prst="rect">
            <a:avLst/>
          </a:prstGeom>
        </p:spPr>
        <p:txBody>
          <a:bodyPr wrap="none" lIns="76197" tIns="38098" rIns="76197" bIns="38098">
            <a:spAutoFit/>
          </a:bodyPr>
          <a:lstStyle/>
          <a:p>
            <a:pPr>
              <a:lnSpc>
                <a:spcPct val="114000"/>
              </a:lnSpc>
            </a:pPr>
            <a:r>
              <a:rPr lang="de-DE" b="1" dirty="0" smtClean="0">
                <a:solidFill>
                  <a:srgbClr val="FF0066"/>
                </a:solidFill>
              </a:rPr>
              <a:t>NCD: Nicht-übertragbare</a:t>
            </a:r>
            <a:br>
              <a:rPr lang="de-DE" b="1" dirty="0" smtClean="0">
                <a:solidFill>
                  <a:srgbClr val="FF0066"/>
                </a:solidFill>
              </a:rPr>
            </a:br>
            <a:r>
              <a:rPr lang="de-DE" b="1" dirty="0" smtClean="0">
                <a:solidFill>
                  <a:srgbClr val="FF0066"/>
                </a:solidFill>
              </a:rPr>
              <a:t>Krankheiten </a:t>
            </a:r>
            <a:endParaRPr lang="en-GB" b="1" dirty="0">
              <a:solidFill>
                <a:srgbClr val="FF0066"/>
              </a:solidFill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7752184" y="1020394"/>
            <a:ext cx="432143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300" b="1" dirty="0" smtClean="0">
                <a:solidFill>
                  <a:srgbClr val="1F497D"/>
                </a:solidFill>
              </a:rPr>
              <a:t>Schlechte Ernährung </a:t>
            </a:r>
            <a:r>
              <a:rPr lang="de-DE" sz="2300" b="1" dirty="0" smtClean="0">
                <a:solidFill>
                  <a:srgbClr val="1F497D"/>
                </a:solidFill>
                <a:sym typeface="Wingdings" panose="05000000000000000000" pitchFamily="2" charset="2"/>
              </a:rPr>
              <a:t> </a:t>
            </a:r>
            <a:r>
              <a:rPr lang="de-DE" sz="2300" b="1" dirty="0" smtClean="0">
                <a:solidFill>
                  <a:srgbClr val="1F497D"/>
                </a:solidFill>
              </a:rPr>
              <a:t>Todesfälle</a:t>
            </a:r>
            <a:endParaRPr lang="de-DE" sz="2300" b="1" dirty="0">
              <a:solidFill>
                <a:srgbClr val="1F497D"/>
              </a:solidFill>
            </a:endParaRPr>
          </a:p>
        </p:txBody>
      </p:sp>
      <p:sp>
        <p:nvSpPr>
          <p:cNvPr id="80" name="Textfeld 79"/>
          <p:cNvSpPr txBox="1"/>
          <p:nvPr/>
        </p:nvSpPr>
        <p:spPr>
          <a:xfrm>
            <a:off x="9188238" y="5623356"/>
            <a:ext cx="2937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solidFill>
                  <a:prstClr val="black"/>
                </a:solidFill>
              </a:rPr>
              <a:t>0                    1 </a:t>
            </a:r>
            <a:r>
              <a:rPr lang="de-DE" sz="1050" dirty="0" err="1" smtClean="0">
                <a:solidFill>
                  <a:prstClr val="black"/>
                </a:solidFill>
              </a:rPr>
              <a:t>Mio</a:t>
            </a:r>
            <a:r>
              <a:rPr lang="de-DE" sz="1050" dirty="0">
                <a:solidFill>
                  <a:prstClr val="black"/>
                </a:solidFill>
              </a:rPr>
              <a:t> </a:t>
            </a:r>
            <a:r>
              <a:rPr lang="de-DE" sz="1050" dirty="0" smtClean="0">
                <a:solidFill>
                  <a:prstClr val="black"/>
                </a:solidFill>
              </a:rPr>
              <a:t>                 2 </a:t>
            </a:r>
            <a:r>
              <a:rPr lang="de-DE" sz="1050" dirty="0" err="1" smtClean="0">
                <a:solidFill>
                  <a:prstClr val="black"/>
                </a:solidFill>
              </a:rPr>
              <a:t>Mio</a:t>
            </a:r>
            <a:r>
              <a:rPr lang="de-DE" sz="1050" dirty="0" smtClean="0">
                <a:solidFill>
                  <a:prstClr val="black"/>
                </a:solidFill>
              </a:rPr>
              <a:t>                   3 </a:t>
            </a:r>
            <a:r>
              <a:rPr lang="de-DE" sz="1050" dirty="0" err="1">
                <a:solidFill>
                  <a:prstClr val="black"/>
                </a:solidFill>
              </a:rPr>
              <a:t>Mio</a:t>
            </a:r>
            <a:endParaRPr lang="de-DE" sz="1050" dirty="0">
              <a:solidFill>
                <a:prstClr val="black"/>
              </a:solidFill>
            </a:endParaRPr>
          </a:p>
        </p:txBody>
      </p:sp>
      <p:sp>
        <p:nvSpPr>
          <p:cNvPr id="81" name="Rechteck 80"/>
          <p:cNvSpPr/>
          <p:nvPr/>
        </p:nvSpPr>
        <p:spPr>
          <a:xfrm>
            <a:off x="9519511" y="6309319"/>
            <a:ext cx="2481145" cy="200051"/>
          </a:xfrm>
          <a:prstGeom prst="rect">
            <a:avLst/>
          </a:prstGeom>
        </p:spPr>
        <p:txBody>
          <a:bodyPr wrap="square" lIns="76197" tIns="38098" rIns="76197" bIns="38098">
            <a:spAutoFit/>
          </a:bodyPr>
          <a:lstStyle/>
          <a:p>
            <a:pPr algn="r"/>
            <a:r>
              <a:rPr lang="en-US" sz="800" i="1" dirty="0" smtClean="0">
                <a:solidFill>
                  <a:srgbClr val="333333"/>
                </a:solidFill>
                <a:latin typeface="Arial"/>
              </a:rPr>
              <a:t>Global Burden of Disease, </a:t>
            </a:r>
            <a:r>
              <a:rPr lang="en-US" sz="800" i="1" dirty="0">
                <a:solidFill>
                  <a:srgbClr val="333333"/>
                </a:solidFill>
                <a:latin typeface="Arial"/>
              </a:rPr>
              <a:t>Lancet  </a:t>
            </a:r>
            <a:r>
              <a:rPr lang="en-US" sz="800" i="1" dirty="0" smtClean="0">
                <a:solidFill>
                  <a:srgbClr val="333333"/>
                </a:solidFill>
                <a:latin typeface="Arial"/>
              </a:rPr>
              <a:t>2019</a:t>
            </a:r>
            <a:endParaRPr lang="en-US" sz="800" i="1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83" name="Inhaltsplatzhalter 2"/>
          <p:cNvSpPr>
            <a:spLocks noGrp="1"/>
          </p:cNvSpPr>
          <p:nvPr>
            <p:ph idx="1"/>
          </p:nvPr>
        </p:nvSpPr>
        <p:spPr>
          <a:xfrm>
            <a:off x="4193312" y="2114276"/>
            <a:ext cx="2604796" cy="3498930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/>
              <a:t>Ernährungsabhängige </a:t>
            </a:r>
            <a:r>
              <a:rPr lang="de-DE" sz="2000" b="1" dirty="0" smtClean="0"/>
              <a:t>Krankheiten</a:t>
            </a:r>
            <a:endParaRPr lang="de-DE" sz="2000" b="1" dirty="0"/>
          </a:p>
          <a:p>
            <a:pPr marL="268288" indent="-268288">
              <a:lnSpc>
                <a:spcPct val="114000"/>
              </a:lnSpc>
              <a:spcBef>
                <a:spcPts val="0"/>
              </a:spcBef>
            </a:pPr>
            <a:r>
              <a:rPr lang="de-DE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Bluthochdruck</a:t>
            </a:r>
          </a:p>
          <a:p>
            <a:pPr marL="268288" indent="-268288">
              <a:lnSpc>
                <a:spcPct val="114000"/>
              </a:lnSpc>
              <a:spcBef>
                <a:spcPts val="0"/>
              </a:spcBef>
            </a:pPr>
            <a:r>
              <a:rPr lang="de-DE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Schlaganfall</a:t>
            </a:r>
          </a:p>
          <a:p>
            <a:pPr marL="268288" indent="-268288">
              <a:lnSpc>
                <a:spcPct val="114000"/>
              </a:lnSpc>
              <a:spcBef>
                <a:spcPts val="0"/>
              </a:spcBef>
            </a:pPr>
            <a:r>
              <a:rPr lang="de-DE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Herzinfarkt</a:t>
            </a:r>
          </a:p>
          <a:p>
            <a:pPr marL="268288" indent="-268288">
              <a:lnSpc>
                <a:spcPct val="114000"/>
              </a:lnSpc>
              <a:spcBef>
                <a:spcPts val="0"/>
              </a:spcBef>
            </a:pPr>
            <a:r>
              <a:rPr lang="de-DE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Adipositas</a:t>
            </a:r>
          </a:p>
          <a:p>
            <a:pPr marL="268288" indent="-268288">
              <a:lnSpc>
                <a:spcPct val="114000"/>
              </a:lnSpc>
              <a:spcBef>
                <a:spcPts val="0"/>
              </a:spcBef>
            </a:pPr>
            <a:r>
              <a:rPr lang="de-DE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Diabetes Typ 2</a:t>
            </a:r>
          </a:p>
          <a:p>
            <a:pPr marL="268288" indent="-268288">
              <a:lnSpc>
                <a:spcPct val="114000"/>
              </a:lnSpc>
              <a:spcBef>
                <a:spcPts val="0"/>
              </a:spcBef>
            </a:pPr>
            <a:r>
              <a:rPr lang="de-DE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Osteoporose</a:t>
            </a:r>
          </a:p>
          <a:p>
            <a:pPr marL="268288" indent="-268288">
              <a:lnSpc>
                <a:spcPct val="114000"/>
              </a:lnSpc>
              <a:spcBef>
                <a:spcPts val="0"/>
              </a:spcBef>
            </a:pPr>
            <a:r>
              <a:rPr lang="de-DE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Krebs </a:t>
            </a:r>
            <a:r>
              <a:rPr lang="de-DE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(Darm, Brust, u.a.)</a:t>
            </a:r>
          </a:p>
          <a:p>
            <a:pPr marL="268288" indent="-268288">
              <a:lnSpc>
                <a:spcPct val="114000"/>
              </a:lnSpc>
              <a:spcBef>
                <a:spcPts val="0"/>
              </a:spcBef>
            </a:pPr>
            <a:r>
              <a:rPr lang="de-DE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Leberzirrhose</a:t>
            </a:r>
          </a:p>
          <a:p>
            <a:pPr marL="268288" indent="-268288">
              <a:lnSpc>
                <a:spcPct val="114000"/>
              </a:lnSpc>
              <a:spcBef>
                <a:spcPts val="0"/>
              </a:spcBef>
            </a:pPr>
            <a:r>
              <a:rPr lang="de-DE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Karies</a:t>
            </a:r>
            <a:r>
              <a:rPr lang="de-DE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7" name="Textfeld 76"/>
          <p:cNvSpPr txBox="1"/>
          <p:nvPr/>
        </p:nvSpPr>
        <p:spPr>
          <a:xfrm>
            <a:off x="67467" y="980728"/>
            <a:ext cx="444435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300" b="1" dirty="0" smtClean="0">
                <a:solidFill>
                  <a:srgbClr val="1F497D"/>
                </a:solidFill>
              </a:rPr>
              <a:t>Zunehmende Krankheitslast durch </a:t>
            </a:r>
            <a:br>
              <a:rPr lang="de-DE" sz="2300" b="1" dirty="0" smtClean="0">
                <a:solidFill>
                  <a:srgbClr val="1F497D"/>
                </a:solidFill>
              </a:rPr>
            </a:br>
            <a:r>
              <a:rPr lang="de-DE" sz="2300" b="1" dirty="0" smtClean="0">
                <a:solidFill>
                  <a:srgbClr val="1F497D"/>
                </a:solidFill>
              </a:rPr>
              <a:t>nicht übertragbare Krankheiten</a:t>
            </a:r>
            <a:endParaRPr lang="de-DE" sz="2300" b="1" dirty="0">
              <a:solidFill>
                <a:srgbClr val="1F497D"/>
              </a:solidFill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4799856" y="972597"/>
            <a:ext cx="254043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300" b="1" dirty="0" smtClean="0">
                <a:solidFill>
                  <a:srgbClr val="1F497D"/>
                </a:solidFill>
              </a:rPr>
              <a:t>71 % der Todesfälle</a:t>
            </a:r>
            <a:br>
              <a:rPr lang="de-DE" sz="2300" b="1" dirty="0" smtClean="0">
                <a:solidFill>
                  <a:srgbClr val="1F497D"/>
                </a:solidFill>
              </a:rPr>
            </a:br>
            <a:r>
              <a:rPr lang="de-DE" sz="2300" b="1" dirty="0" smtClean="0">
                <a:solidFill>
                  <a:srgbClr val="1F497D"/>
                </a:solidFill>
              </a:rPr>
              <a:t>durch NCDs</a:t>
            </a:r>
            <a:endParaRPr lang="de-DE" sz="23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b="8346"/>
          <a:stretch/>
        </p:blipFill>
        <p:spPr>
          <a:xfrm>
            <a:off x="2226648" y="228601"/>
            <a:ext cx="7888348" cy="64135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226648" y="1863725"/>
            <a:ext cx="7440254" cy="2667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„Aber wir haben doch den Zucker reduziert“</a:t>
            </a:r>
            <a:endParaRPr lang="de-DE" dirty="0"/>
          </a:p>
        </p:txBody>
      </p:sp>
      <p:pic>
        <p:nvPicPr>
          <p:cNvPr id="1030" name="Picture 6" descr="Kellogg's Smacks Cerealien 330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513" y="1434560"/>
            <a:ext cx="4826840" cy="482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/>
          <p:cNvSpPr txBox="1">
            <a:spLocks/>
          </p:cNvSpPr>
          <p:nvPr/>
        </p:nvSpPr>
        <p:spPr>
          <a:xfrm>
            <a:off x="408213" y="1347109"/>
            <a:ext cx="7049862" cy="48504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dirty="0">
                <a:solidFill>
                  <a:prstClr val="black"/>
                </a:solidFill>
                <a:latin typeface="News Gothic MT" panose="020B0503020103020203" pitchFamily="34" charset="0"/>
              </a:rPr>
              <a:t>Kelloggs </a:t>
            </a:r>
            <a:r>
              <a:rPr lang="de-DE" dirty="0" err="1">
                <a:solidFill>
                  <a:prstClr val="black"/>
                </a:solidFill>
                <a:latin typeface="News Gothic MT" panose="020B0503020103020203" pitchFamily="34" charset="0"/>
              </a:rPr>
              <a:t>Smacks</a:t>
            </a:r>
            <a:r>
              <a:rPr lang="de-DE" dirty="0">
                <a:solidFill>
                  <a:prstClr val="black"/>
                </a:solidFill>
                <a:latin typeface="News Gothic MT" panose="020B0503020103020203" pitchFamily="34" charset="0"/>
              </a:rPr>
              <a:t>:</a:t>
            </a:r>
            <a:br>
              <a:rPr lang="de-DE" dirty="0">
                <a:solidFill>
                  <a:prstClr val="black"/>
                </a:solidFill>
                <a:latin typeface="News Gothic MT" panose="020B0503020103020203" pitchFamily="34" charset="0"/>
              </a:rPr>
            </a:br>
            <a:r>
              <a:rPr lang="de-DE" dirty="0">
                <a:solidFill>
                  <a:prstClr val="black"/>
                </a:solidFill>
                <a:latin typeface="News Gothic MT" panose="020B0503020103020203" pitchFamily="34" charset="0"/>
              </a:rPr>
              <a:t>20 Prozent weniger Zucker </a:t>
            </a:r>
            <a:r>
              <a:rPr lang="de-DE" dirty="0" smtClean="0">
                <a:solidFill>
                  <a:prstClr val="black"/>
                </a:solidFill>
                <a:latin typeface="News Gothic MT" panose="020B0503020103020203" pitchFamily="34" charset="0"/>
              </a:rPr>
              <a:t>als  </a:t>
            </a:r>
            <a:r>
              <a:rPr lang="de-DE" dirty="0">
                <a:solidFill>
                  <a:prstClr val="black"/>
                </a:solidFill>
                <a:latin typeface="News Gothic MT" panose="020B0503020103020203" pitchFamily="34" charset="0"/>
              </a:rPr>
              <a:t>2015.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dirty="0" smtClean="0">
                <a:solidFill>
                  <a:prstClr val="black"/>
                </a:solidFill>
                <a:latin typeface="News Gothic MT" panose="020B0503020103020203" pitchFamily="34" charset="0"/>
              </a:rPr>
              <a:t>Zuckerreduktion </a:t>
            </a:r>
            <a:r>
              <a:rPr lang="de-DE" dirty="0">
                <a:solidFill>
                  <a:prstClr val="black"/>
                </a:solidFill>
                <a:latin typeface="News Gothic MT" panose="020B0503020103020203" pitchFamily="34" charset="0"/>
              </a:rPr>
              <a:t>absolut:</a:t>
            </a:r>
            <a:br>
              <a:rPr lang="de-DE" dirty="0">
                <a:solidFill>
                  <a:prstClr val="black"/>
                </a:solidFill>
                <a:latin typeface="News Gothic MT" panose="020B0503020103020203" pitchFamily="34" charset="0"/>
              </a:rPr>
            </a:br>
            <a:r>
              <a:rPr lang="de-DE" dirty="0">
                <a:solidFill>
                  <a:prstClr val="black"/>
                </a:solidFill>
                <a:latin typeface="News Gothic MT" panose="020B0503020103020203" pitchFamily="34" charset="0"/>
              </a:rPr>
              <a:t>43g/100g -&gt; 34g/100g </a:t>
            </a:r>
            <a:endParaRPr lang="de-DE" dirty="0" smtClean="0">
              <a:solidFill>
                <a:prstClr val="black"/>
              </a:solidFill>
              <a:latin typeface="News Gothic MT" panose="020B0503020103020203" pitchFamily="34" charset="0"/>
            </a:endParaRPr>
          </a:p>
          <a:p>
            <a:pPr>
              <a:lnSpc>
                <a:spcPct val="100000"/>
              </a:lnSpc>
            </a:pPr>
            <a:r>
              <a:rPr lang="de-DE" dirty="0" smtClean="0">
                <a:solidFill>
                  <a:prstClr val="black"/>
                </a:solidFill>
                <a:latin typeface="News Gothic MT" panose="020B0503020103020203" pitchFamily="34" charset="0"/>
              </a:rPr>
              <a:t>Trotz Zuckerreduktion: </a:t>
            </a:r>
            <a:br>
              <a:rPr lang="de-DE" dirty="0" smtClean="0">
                <a:solidFill>
                  <a:prstClr val="black"/>
                </a:solidFill>
                <a:latin typeface="News Gothic MT" panose="020B0503020103020203" pitchFamily="34" charset="0"/>
              </a:rPr>
            </a:br>
            <a:r>
              <a:rPr lang="de-DE" dirty="0" smtClean="0">
                <a:solidFill>
                  <a:prstClr val="black"/>
                </a:solidFill>
                <a:latin typeface="News Gothic MT" panose="020B0503020103020203" pitchFamily="34" charset="0"/>
              </a:rPr>
              <a:t>Mehr </a:t>
            </a:r>
            <a:r>
              <a:rPr lang="de-DE" dirty="0">
                <a:solidFill>
                  <a:prstClr val="black"/>
                </a:solidFill>
                <a:latin typeface="News Gothic MT" panose="020B0503020103020203" pitchFamily="34" charset="0"/>
              </a:rPr>
              <a:t>als doppelt so </a:t>
            </a:r>
            <a:r>
              <a:rPr lang="de-DE" dirty="0" smtClean="0">
                <a:solidFill>
                  <a:prstClr val="black"/>
                </a:solidFill>
                <a:latin typeface="News Gothic MT" panose="020B0503020103020203" pitchFamily="34" charset="0"/>
              </a:rPr>
              <a:t>viel Zucker </a:t>
            </a:r>
            <a:r>
              <a:rPr lang="de-DE" dirty="0">
                <a:solidFill>
                  <a:prstClr val="black"/>
                </a:solidFill>
                <a:latin typeface="News Gothic MT" panose="020B0503020103020203" pitchFamily="34" charset="0"/>
              </a:rPr>
              <a:t>wie die WHO </a:t>
            </a:r>
            <a:r>
              <a:rPr lang="de-DE" dirty="0" smtClean="0">
                <a:solidFill>
                  <a:prstClr val="black"/>
                </a:solidFill>
                <a:latin typeface="News Gothic MT" panose="020B0503020103020203" pitchFamily="34" charset="0"/>
              </a:rPr>
              <a:t>empfiehlt (</a:t>
            </a:r>
            <a:r>
              <a:rPr lang="de-DE" dirty="0">
                <a:solidFill>
                  <a:prstClr val="black"/>
                </a:solidFill>
                <a:latin typeface="News Gothic MT" panose="020B0503020103020203" pitchFamily="34" charset="0"/>
              </a:rPr>
              <a:t>max. </a:t>
            </a:r>
            <a:r>
              <a:rPr lang="de-DE" dirty="0" smtClean="0">
                <a:solidFill>
                  <a:prstClr val="black"/>
                </a:solidFill>
                <a:latin typeface="News Gothic MT" panose="020B0503020103020203" pitchFamily="34" charset="0"/>
              </a:rPr>
              <a:t>15g/100g</a:t>
            </a:r>
            <a:r>
              <a:rPr lang="de-DE" dirty="0">
                <a:solidFill>
                  <a:prstClr val="black"/>
                </a:solidFill>
                <a:latin typeface="News Gothic MT" panose="020B0503020103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896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 und Forderungen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dirty="0" smtClean="0"/>
              <a:t>Trotz Zuckerreduktion und freiwilliger Selbstregulierung ist der aller größte Teil der Kinderprodukte noch immer unausgewogen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dirty="0"/>
              <a:t>Die künftige Bundesregierung </a:t>
            </a:r>
            <a:r>
              <a:rPr lang="de-DE" dirty="0" smtClean="0"/>
              <a:t>darf </a:t>
            </a:r>
            <a:r>
              <a:rPr lang="de-DE" dirty="0"/>
              <a:t>beim </a:t>
            </a:r>
            <a:r>
              <a:rPr lang="de-DE" dirty="0" smtClean="0"/>
              <a:t>Kindermarketing nicht </a:t>
            </a:r>
            <a:r>
              <a:rPr lang="de-DE" dirty="0"/>
              <a:t>weiter auf </a:t>
            </a:r>
            <a:r>
              <a:rPr lang="de-DE" dirty="0" smtClean="0"/>
              <a:t>Selbstverpflichtungen vertrauen</a:t>
            </a:r>
            <a:endParaRPr lang="de-DE" dirty="0"/>
          </a:p>
          <a:p>
            <a:pPr>
              <a:lnSpc>
                <a:spcPct val="100000"/>
              </a:lnSpc>
            </a:pPr>
            <a:r>
              <a:rPr lang="de-DE" dirty="0"/>
              <a:t>Eine gesetzliche Beschränkung der an </a:t>
            </a:r>
            <a:r>
              <a:rPr lang="de-DE" dirty="0" smtClean="0"/>
              <a:t>Kinder gerichteten </a:t>
            </a:r>
            <a:r>
              <a:rPr lang="de-DE" dirty="0"/>
              <a:t>Werbung für unausgewogene </a:t>
            </a:r>
            <a:r>
              <a:rPr lang="de-DE" dirty="0" smtClean="0"/>
              <a:t>Produkte muss </a:t>
            </a:r>
            <a:r>
              <a:rPr lang="de-DE" dirty="0"/>
              <a:t>im Koalitionsvertrag verankert werden!</a:t>
            </a:r>
          </a:p>
          <a:p>
            <a:pPr>
              <a:lnSpc>
                <a:spcPct val="15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902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Vorbild Chile: </a:t>
            </a:r>
            <a:r>
              <a:rPr lang="de-DE" dirty="0" err="1" smtClean="0"/>
              <a:t>Frosties</a:t>
            </a:r>
            <a:r>
              <a:rPr lang="de-DE" dirty="0" smtClean="0"/>
              <a:t> ohne Tony </a:t>
            </a:r>
            <a:r>
              <a:rPr lang="de-DE" dirty="0" err="1" smtClean="0"/>
              <a:t>the</a:t>
            </a:r>
            <a:r>
              <a:rPr lang="de-DE" dirty="0" smtClean="0"/>
              <a:t> Tiger </a:t>
            </a:r>
            <a:endParaRPr lang="de-DE" dirty="0"/>
          </a:p>
        </p:txBody>
      </p:sp>
      <p:pic>
        <p:nvPicPr>
          <p:cNvPr id="1028" name="Picture 4" descr="fros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320" y="1631950"/>
            <a:ext cx="7639650" cy="465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127000" y="6494371"/>
            <a:ext cx="89783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prstClr val="black"/>
                </a:solidFill>
                <a:latin typeface="News Gothic MT" panose="020B0503020103020203" pitchFamily="34" charset="0"/>
              </a:rPr>
              <a:t>Quelle: Bloomberg </a:t>
            </a:r>
            <a:r>
              <a:rPr lang="de-DE" sz="1000" dirty="0" err="1" smtClean="0">
                <a:solidFill>
                  <a:prstClr val="black"/>
                </a:solidFill>
                <a:latin typeface="News Gothic MT" panose="020B0503020103020203" pitchFamily="34" charset="0"/>
              </a:rPr>
              <a:t>Philantrophies</a:t>
            </a:r>
            <a:endParaRPr lang="de-DE" sz="1000" dirty="0">
              <a:solidFill>
                <a:prstClr val="black"/>
              </a:solidFill>
              <a:latin typeface="News Gothic MT" panose="020B0503020103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7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Vielen Dank für Ihre Aufmerksamkeit!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foodwatch </a:t>
            </a:r>
            <a:r>
              <a:rPr lang="de-DE" dirty="0"/>
              <a:t>e.V.</a:t>
            </a:r>
          </a:p>
          <a:p>
            <a:r>
              <a:rPr lang="de-DE" dirty="0" err="1"/>
              <a:t>brunnenstraße</a:t>
            </a:r>
            <a:r>
              <a:rPr lang="de-DE" dirty="0"/>
              <a:t> 181</a:t>
            </a:r>
          </a:p>
          <a:p>
            <a:r>
              <a:rPr lang="de-DE" dirty="0"/>
              <a:t>10119 Berlin</a:t>
            </a:r>
          </a:p>
          <a:p>
            <a:pPr>
              <a:lnSpc>
                <a:spcPts val="1300"/>
              </a:lnSpc>
            </a:pPr>
            <a:endParaRPr lang="de-DE" dirty="0"/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7868920" y="2418080"/>
            <a:ext cx="3916680" cy="1734820"/>
          </a:xfrm>
        </p:spPr>
        <p:txBody>
          <a:bodyPr/>
          <a:lstStyle/>
          <a:p>
            <a:r>
              <a:rPr lang="de-DE" dirty="0" smtClean="0"/>
              <a:t>Oliver Huizinga</a:t>
            </a:r>
          </a:p>
          <a:p>
            <a:r>
              <a:rPr lang="de-DE" dirty="0" smtClean="0"/>
              <a:t>Leiter Recherche und Kampagnen</a:t>
            </a:r>
          </a:p>
          <a:p>
            <a:r>
              <a:rPr lang="de-DE" sz="1600" dirty="0" smtClean="0">
                <a:latin typeface="News Gothic MT" panose="020B0503020103020203" pitchFamily="34" charset="0"/>
                <a:hlinkClick r:id="rId2"/>
              </a:rPr>
              <a:t>oliver.huizinga@foodwatch.de</a:t>
            </a:r>
            <a:r>
              <a:rPr lang="de-DE" sz="1600" dirty="0" smtClean="0">
                <a:latin typeface="News Gothic MT" panose="020B0503020103020203" pitchFamily="34" charset="0"/>
              </a:rPr>
              <a:t> </a:t>
            </a:r>
            <a:endParaRPr lang="de-DE" sz="1600" dirty="0">
              <a:latin typeface="News Gothic MT" panose="020B0503020103020203" pitchFamily="34" charset="0"/>
            </a:endParaRPr>
          </a:p>
          <a:p>
            <a:r>
              <a:rPr lang="de-DE" dirty="0" smtClean="0"/>
              <a:t>Twitter: @</a:t>
            </a:r>
            <a:r>
              <a:rPr lang="de-DE" dirty="0" err="1" smtClean="0"/>
              <a:t>ohuizinga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89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ihandform 15"/>
          <p:cNvSpPr/>
          <p:nvPr/>
        </p:nvSpPr>
        <p:spPr>
          <a:xfrm>
            <a:off x="-14542" y="0"/>
            <a:ext cx="7927675" cy="6921215"/>
          </a:xfrm>
          <a:custGeom>
            <a:avLst/>
            <a:gdLst>
              <a:gd name="connsiteX0" fmla="*/ 7640934 w 7640934"/>
              <a:gd name="connsiteY0" fmla="*/ 476091 h 8517179"/>
              <a:gd name="connsiteX1" fmla="*/ 7233375 w 7640934"/>
              <a:gd name="connsiteY1" fmla="*/ 1186887 h 8517179"/>
              <a:gd name="connsiteX2" fmla="*/ 6778426 w 7640934"/>
              <a:gd name="connsiteY2" fmla="*/ 2096706 h 8517179"/>
              <a:gd name="connsiteX3" fmla="*/ 6389824 w 7640934"/>
              <a:gd name="connsiteY3" fmla="*/ 3072867 h 8517179"/>
              <a:gd name="connsiteX4" fmla="*/ 6020178 w 7640934"/>
              <a:gd name="connsiteY4" fmla="*/ 4219618 h 8517179"/>
              <a:gd name="connsiteX5" fmla="*/ 5754791 w 7640934"/>
              <a:gd name="connsiteY5" fmla="*/ 5318983 h 8517179"/>
              <a:gd name="connsiteX6" fmla="*/ 5574707 w 7640934"/>
              <a:gd name="connsiteY6" fmla="*/ 6513121 h 8517179"/>
              <a:gd name="connsiteX7" fmla="*/ 5517839 w 7640934"/>
              <a:gd name="connsiteY7" fmla="*/ 7252349 h 8517179"/>
              <a:gd name="connsiteX8" fmla="*/ 5489404 w 7640934"/>
              <a:gd name="connsiteY8" fmla="*/ 8114782 h 8517179"/>
              <a:gd name="connsiteX9" fmla="*/ 5641054 w 7640934"/>
              <a:gd name="connsiteY9" fmla="*/ 8503351 h 8517179"/>
              <a:gd name="connsiteX10" fmla="*/ 4693244 w 7640934"/>
              <a:gd name="connsiteY10" fmla="*/ 8437010 h 8517179"/>
              <a:gd name="connsiteX11" fmla="*/ 608181 w 7640934"/>
              <a:gd name="connsiteY11" fmla="*/ 8010532 h 8517179"/>
              <a:gd name="connsiteX12" fmla="*/ 304882 w 7640934"/>
              <a:gd name="connsiteY12" fmla="*/ 6342530 h 8517179"/>
              <a:gd name="connsiteX13" fmla="*/ 361751 w 7640934"/>
              <a:gd name="connsiteY13" fmla="*/ 428704 h 8517179"/>
              <a:gd name="connsiteX14" fmla="*/ 4844893 w 7640934"/>
              <a:gd name="connsiteY14" fmla="*/ 457136 h 8517179"/>
              <a:gd name="connsiteX15" fmla="*/ 7640934 w 7640934"/>
              <a:gd name="connsiteY15" fmla="*/ 476091 h 8517179"/>
              <a:gd name="connsiteX0" fmla="*/ 7640934 w 7640934"/>
              <a:gd name="connsiteY0" fmla="*/ 47387 h 8088475"/>
              <a:gd name="connsiteX1" fmla="*/ 7233375 w 7640934"/>
              <a:gd name="connsiteY1" fmla="*/ 758183 h 8088475"/>
              <a:gd name="connsiteX2" fmla="*/ 6778426 w 7640934"/>
              <a:gd name="connsiteY2" fmla="*/ 1668002 h 8088475"/>
              <a:gd name="connsiteX3" fmla="*/ 6389824 w 7640934"/>
              <a:gd name="connsiteY3" fmla="*/ 2644163 h 8088475"/>
              <a:gd name="connsiteX4" fmla="*/ 6020178 w 7640934"/>
              <a:gd name="connsiteY4" fmla="*/ 3790914 h 8088475"/>
              <a:gd name="connsiteX5" fmla="*/ 5754791 w 7640934"/>
              <a:gd name="connsiteY5" fmla="*/ 4890279 h 8088475"/>
              <a:gd name="connsiteX6" fmla="*/ 5574707 w 7640934"/>
              <a:gd name="connsiteY6" fmla="*/ 6084417 h 8088475"/>
              <a:gd name="connsiteX7" fmla="*/ 5517839 w 7640934"/>
              <a:gd name="connsiteY7" fmla="*/ 6823645 h 8088475"/>
              <a:gd name="connsiteX8" fmla="*/ 5489404 w 7640934"/>
              <a:gd name="connsiteY8" fmla="*/ 7686078 h 8088475"/>
              <a:gd name="connsiteX9" fmla="*/ 5641054 w 7640934"/>
              <a:gd name="connsiteY9" fmla="*/ 8074647 h 8088475"/>
              <a:gd name="connsiteX10" fmla="*/ 4693244 w 7640934"/>
              <a:gd name="connsiteY10" fmla="*/ 8008306 h 8088475"/>
              <a:gd name="connsiteX11" fmla="*/ 608181 w 7640934"/>
              <a:gd name="connsiteY11" fmla="*/ 7581828 h 8088475"/>
              <a:gd name="connsiteX12" fmla="*/ 304882 w 7640934"/>
              <a:gd name="connsiteY12" fmla="*/ 5913826 h 8088475"/>
              <a:gd name="connsiteX13" fmla="*/ 361751 w 7640934"/>
              <a:gd name="connsiteY13" fmla="*/ 0 h 8088475"/>
              <a:gd name="connsiteX14" fmla="*/ 4844893 w 7640934"/>
              <a:gd name="connsiteY14" fmla="*/ 28432 h 8088475"/>
              <a:gd name="connsiteX15" fmla="*/ 7640934 w 7640934"/>
              <a:gd name="connsiteY15" fmla="*/ 47387 h 8088475"/>
              <a:gd name="connsiteX0" fmla="*/ 7489468 w 7489468"/>
              <a:gd name="connsiteY0" fmla="*/ 309532 h 8088475"/>
              <a:gd name="connsiteX1" fmla="*/ 7233375 w 7489468"/>
              <a:gd name="connsiteY1" fmla="*/ 758183 h 8088475"/>
              <a:gd name="connsiteX2" fmla="*/ 6778426 w 7489468"/>
              <a:gd name="connsiteY2" fmla="*/ 1668002 h 8088475"/>
              <a:gd name="connsiteX3" fmla="*/ 6389824 w 7489468"/>
              <a:gd name="connsiteY3" fmla="*/ 2644163 h 8088475"/>
              <a:gd name="connsiteX4" fmla="*/ 6020178 w 7489468"/>
              <a:gd name="connsiteY4" fmla="*/ 3790914 h 8088475"/>
              <a:gd name="connsiteX5" fmla="*/ 5754791 w 7489468"/>
              <a:gd name="connsiteY5" fmla="*/ 4890279 h 8088475"/>
              <a:gd name="connsiteX6" fmla="*/ 5574707 w 7489468"/>
              <a:gd name="connsiteY6" fmla="*/ 6084417 h 8088475"/>
              <a:gd name="connsiteX7" fmla="*/ 5517839 w 7489468"/>
              <a:gd name="connsiteY7" fmla="*/ 6823645 h 8088475"/>
              <a:gd name="connsiteX8" fmla="*/ 5489404 w 7489468"/>
              <a:gd name="connsiteY8" fmla="*/ 7686078 h 8088475"/>
              <a:gd name="connsiteX9" fmla="*/ 5641054 w 7489468"/>
              <a:gd name="connsiteY9" fmla="*/ 8074647 h 8088475"/>
              <a:gd name="connsiteX10" fmla="*/ 4693244 w 7489468"/>
              <a:gd name="connsiteY10" fmla="*/ 8008306 h 8088475"/>
              <a:gd name="connsiteX11" fmla="*/ 608181 w 7489468"/>
              <a:gd name="connsiteY11" fmla="*/ 7581828 h 8088475"/>
              <a:gd name="connsiteX12" fmla="*/ 304882 w 7489468"/>
              <a:gd name="connsiteY12" fmla="*/ 5913826 h 8088475"/>
              <a:gd name="connsiteX13" fmla="*/ 361751 w 7489468"/>
              <a:gd name="connsiteY13" fmla="*/ 0 h 8088475"/>
              <a:gd name="connsiteX14" fmla="*/ 4844893 w 7489468"/>
              <a:gd name="connsiteY14" fmla="*/ 28432 h 8088475"/>
              <a:gd name="connsiteX15" fmla="*/ 7489468 w 7489468"/>
              <a:gd name="connsiteY15" fmla="*/ 309532 h 8088475"/>
              <a:gd name="connsiteX0" fmla="*/ 7501120 w 7501120"/>
              <a:gd name="connsiteY0" fmla="*/ 274579 h 8088475"/>
              <a:gd name="connsiteX1" fmla="*/ 7233375 w 7501120"/>
              <a:gd name="connsiteY1" fmla="*/ 758183 h 8088475"/>
              <a:gd name="connsiteX2" fmla="*/ 6778426 w 7501120"/>
              <a:gd name="connsiteY2" fmla="*/ 1668002 h 8088475"/>
              <a:gd name="connsiteX3" fmla="*/ 6389824 w 7501120"/>
              <a:gd name="connsiteY3" fmla="*/ 2644163 h 8088475"/>
              <a:gd name="connsiteX4" fmla="*/ 6020178 w 7501120"/>
              <a:gd name="connsiteY4" fmla="*/ 3790914 h 8088475"/>
              <a:gd name="connsiteX5" fmla="*/ 5754791 w 7501120"/>
              <a:gd name="connsiteY5" fmla="*/ 4890279 h 8088475"/>
              <a:gd name="connsiteX6" fmla="*/ 5574707 w 7501120"/>
              <a:gd name="connsiteY6" fmla="*/ 6084417 h 8088475"/>
              <a:gd name="connsiteX7" fmla="*/ 5517839 w 7501120"/>
              <a:gd name="connsiteY7" fmla="*/ 6823645 h 8088475"/>
              <a:gd name="connsiteX8" fmla="*/ 5489404 w 7501120"/>
              <a:gd name="connsiteY8" fmla="*/ 7686078 h 8088475"/>
              <a:gd name="connsiteX9" fmla="*/ 5641054 w 7501120"/>
              <a:gd name="connsiteY9" fmla="*/ 8074647 h 8088475"/>
              <a:gd name="connsiteX10" fmla="*/ 4693244 w 7501120"/>
              <a:gd name="connsiteY10" fmla="*/ 8008306 h 8088475"/>
              <a:gd name="connsiteX11" fmla="*/ 608181 w 7501120"/>
              <a:gd name="connsiteY11" fmla="*/ 7581828 h 8088475"/>
              <a:gd name="connsiteX12" fmla="*/ 304882 w 7501120"/>
              <a:gd name="connsiteY12" fmla="*/ 5913826 h 8088475"/>
              <a:gd name="connsiteX13" fmla="*/ 361751 w 7501120"/>
              <a:gd name="connsiteY13" fmla="*/ 0 h 8088475"/>
              <a:gd name="connsiteX14" fmla="*/ 4844893 w 7501120"/>
              <a:gd name="connsiteY14" fmla="*/ 28432 h 8088475"/>
              <a:gd name="connsiteX15" fmla="*/ 7501120 w 7501120"/>
              <a:gd name="connsiteY15" fmla="*/ 274579 h 8088475"/>
              <a:gd name="connsiteX0" fmla="*/ 7501120 w 7501120"/>
              <a:gd name="connsiteY0" fmla="*/ 274579 h 8088475"/>
              <a:gd name="connsiteX1" fmla="*/ 7233375 w 7501120"/>
              <a:gd name="connsiteY1" fmla="*/ 758183 h 8088475"/>
              <a:gd name="connsiteX2" fmla="*/ 6778426 w 7501120"/>
              <a:gd name="connsiteY2" fmla="*/ 1668002 h 8088475"/>
              <a:gd name="connsiteX3" fmla="*/ 6389824 w 7501120"/>
              <a:gd name="connsiteY3" fmla="*/ 2644163 h 8088475"/>
              <a:gd name="connsiteX4" fmla="*/ 6020178 w 7501120"/>
              <a:gd name="connsiteY4" fmla="*/ 3790914 h 8088475"/>
              <a:gd name="connsiteX5" fmla="*/ 5754791 w 7501120"/>
              <a:gd name="connsiteY5" fmla="*/ 4890279 h 8088475"/>
              <a:gd name="connsiteX6" fmla="*/ 5574707 w 7501120"/>
              <a:gd name="connsiteY6" fmla="*/ 6084417 h 8088475"/>
              <a:gd name="connsiteX7" fmla="*/ 5517839 w 7501120"/>
              <a:gd name="connsiteY7" fmla="*/ 6823645 h 8088475"/>
              <a:gd name="connsiteX8" fmla="*/ 5489404 w 7501120"/>
              <a:gd name="connsiteY8" fmla="*/ 7686078 h 8088475"/>
              <a:gd name="connsiteX9" fmla="*/ 5641054 w 7501120"/>
              <a:gd name="connsiteY9" fmla="*/ 8074647 h 8088475"/>
              <a:gd name="connsiteX10" fmla="*/ 4693244 w 7501120"/>
              <a:gd name="connsiteY10" fmla="*/ 8008306 h 8088475"/>
              <a:gd name="connsiteX11" fmla="*/ 608181 w 7501120"/>
              <a:gd name="connsiteY11" fmla="*/ 7581828 h 8088475"/>
              <a:gd name="connsiteX12" fmla="*/ 304882 w 7501120"/>
              <a:gd name="connsiteY12" fmla="*/ 5913826 h 8088475"/>
              <a:gd name="connsiteX13" fmla="*/ 361751 w 7501120"/>
              <a:gd name="connsiteY13" fmla="*/ 0 h 8088475"/>
              <a:gd name="connsiteX14" fmla="*/ 4844893 w 7501120"/>
              <a:gd name="connsiteY14" fmla="*/ 28432 h 8088475"/>
              <a:gd name="connsiteX15" fmla="*/ 7501120 w 7501120"/>
              <a:gd name="connsiteY15" fmla="*/ 274579 h 8088475"/>
              <a:gd name="connsiteX0" fmla="*/ 7501120 w 7501120"/>
              <a:gd name="connsiteY0" fmla="*/ 274579 h 8088475"/>
              <a:gd name="connsiteX1" fmla="*/ 7233375 w 7501120"/>
              <a:gd name="connsiteY1" fmla="*/ 758183 h 8088475"/>
              <a:gd name="connsiteX2" fmla="*/ 6778426 w 7501120"/>
              <a:gd name="connsiteY2" fmla="*/ 1668002 h 8088475"/>
              <a:gd name="connsiteX3" fmla="*/ 6389824 w 7501120"/>
              <a:gd name="connsiteY3" fmla="*/ 2644163 h 8088475"/>
              <a:gd name="connsiteX4" fmla="*/ 6020178 w 7501120"/>
              <a:gd name="connsiteY4" fmla="*/ 3790914 h 8088475"/>
              <a:gd name="connsiteX5" fmla="*/ 5754791 w 7501120"/>
              <a:gd name="connsiteY5" fmla="*/ 4890279 h 8088475"/>
              <a:gd name="connsiteX6" fmla="*/ 5574707 w 7501120"/>
              <a:gd name="connsiteY6" fmla="*/ 6084417 h 8088475"/>
              <a:gd name="connsiteX7" fmla="*/ 5517839 w 7501120"/>
              <a:gd name="connsiteY7" fmla="*/ 6823645 h 8088475"/>
              <a:gd name="connsiteX8" fmla="*/ 5489404 w 7501120"/>
              <a:gd name="connsiteY8" fmla="*/ 7686078 h 8088475"/>
              <a:gd name="connsiteX9" fmla="*/ 5641054 w 7501120"/>
              <a:gd name="connsiteY9" fmla="*/ 8074647 h 8088475"/>
              <a:gd name="connsiteX10" fmla="*/ 4693244 w 7501120"/>
              <a:gd name="connsiteY10" fmla="*/ 8008306 h 8088475"/>
              <a:gd name="connsiteX11" fmla="*/ 608181 w 7501120"/>
              <a:gd name="connsiteY11" fmla="*/ 7581828 h 8088475"/>
              <a:gd name="connsiteX12" fmla="*/ 304882 w 7501120"/>
              <a:gd name="connsiteY12" fmla="*/ 5913826 h 8088475"/>
              <a:gd name="connsiteX13" fmla="*/ 361751 w 7501120"/>
              <a:gd name="connsiteY13" fmla="*/ 0 h 8088475"/>
              <a:gd name="connsiteX14" fmla="*/ 988349 w 7501120"/>
              <a:gd name="connsiteY14" fmla="*/ 255624 h 8088475"/>
              <a:gd name="connsiteX15" fmla="*/ 7501120 w 7501120"/>
              <a:gd name="connsiteY15" fmla="*/ 274579 h 8088475"/>
              <a:gd name="connsiteX0" fmla="*/ 7361728 w 7361728"/>
              <a:gd name="connsiteY0" fmla="*/ 18955 h 7832851"/>
              <a:gd name="connsiteX1" fmla="*/ 7093983 w 7361728"/>
              <a:gd name="connsiteY1" fmla="*/ 502559 h 7832851"/>
              <a:gd name="connsiteX2" fmla="*/ 6639034 w 7361728"/>
              <a:gd name="connsiteY2" fmla="*/ 1412378 h 7832851"/>
              <a:gd name="connsiteX3" fmla="*/ 6250432 w 7361728"/>
              <a:gd name="connsiteY3" fmla="*/ 2388539 h 7832851"/>
              <a:gd name="connsiteX4" fmla="*/ 5880786 w 7361728"/>
              <a:gd name="connsiteY4" fmla="*/ 3535290 h 7832851"/>
              <a:gd name="connsiteX5" fmla="*/ 5615399 w 7361728"/>
              <a:gd name="connsiteY5" fmla="*/ 4634655 h 7832851"/>
              <a:gd name="connsiteX6" fmla="*/ 5435315 w 7361728"/>
              <a:gd name="connsiteY6" fmla="*/ 5828793 h 7832851"/>
              <a:gd name="connsiteX7" fmla="*/ 5378447 w 7361728"/>
              <a:gd name="connsiteY7" fmla="*/ 6568021 h 7832851"/>
              <a:gd name="connsiteX8" fmla="*/ 5350012 w 7361728"/>
              <a:gd name="connsiteY8" fmla="*/ 7430454 h 7832851"/>
              <a:gd name="connsiteX9" fmla="*/ 5501662 w 7361728"/>
              <a:gd name="connsiteY9" fmla="*/ 7819023 h 7832851"/>
              <a:gd name="connsiteX10" fmla="*/ 4553852 w 7361728"/>
              <a:gd name="connsiteY10" fmla="*/ 7752682 h 7832851"/>
              <a:gd name="connsiteX11" fmla="*/ 468789 w 7361728"/>
              <a:gd name="connsiteY11" fmla="*/ 7326204 h 7832851"/>
              <a:gd name="connsiteX12" fmla="*/ 165490 w 7361728"/>
              <a:gd name="connsiteY12" fmla="*/ 5658202 h 7832851"/>
              <a:gd name="connsiteX13" fmla="*/ 1154454 w 7361728"/>
              <a:gd name="connsiteY13" fmla="*/ 490033 h 7832851"/>
              <a:gd name="connsiteX14" fmla="*/ 848957 w 7361728"/>
              <a:gd name="connsiteY14" fmla="*/ 0 h 7832851"/>
              <a:gd name="connsiteX15" fmla="*/ 7361728 w 7361728"/>
              <a:gd name="connsiteY15" fmla="*/ 18955 h 7832851"/>
              <a:gd name="connsiteX0" fmla="*/ 7322654 w 7322654"/>
              <a:gd name="connsiteY0" fmla="*/ 24084 h 7837980"/>
              <a:gd name="connsiteX1" fmla="*/ 7054909 w 7322654"/>
              <a:gd name="connsiteY1" fmla="*/ 507688 h 7837980"/>
              <a:gd name="connsiteX2" fmla="*/ 6599960 w 7322654"/>
              <a:gd name="connsiteY2" fmla="*/ 1417507 h 7837980"/>
              <a:gd name="connsiteX3" fmla="*/ 6211358 w 7322654"/>
              <a:gd name="connsiteY3" fmla="*/ 2393668 h 7837980"/>
              <a:gd name="connsiteX4" fmla="*/ 5841712 w 7322654"/>
              <a:gd name="connsiteY4" fmla="*/ 3540419 h 7837980"/>
              <a:gd name="connsiteX5" fmla="*/ 5576325 w 7322654"/>
              <a:gd name="connsiteY5" fmla="*/ 4639784 h 7837980"/>
              <a:gd name="connsiteX6" fmla="*/ 5396241 w 7322654"/>
              <a:gd name="connsiteY6" fmla="*/ 5833922 h 7837980"/>
              <a:gd name="connsiteX7" fmla="*/ 5339373 w 7322654"/>
              <a:gd name="connsiteY7" fmla="*/ 6573150 h 7837980"/>
              <a:gd name="connsiteX8" fmla="*/ 5310938 w 7322654"/>
              <a:gd name="connsiteY8" fmla="*/ 7435583 h 7837980"/>
              <a:gd name="connsiteX9" fmla="*/ 5462588 w 7322654"/>
              <a:gd name="connsiteY9" fmla="*/ 7824152 h 7837980"/>
              <a:gd name="connsiteX10" fmla="*/ 4514778 w 7322654"/>
              <a:gd name="connsiteY10" fmla="*/ 7757811 h 7837980"/>
              <a:gd name="connsiteX11" fmla="*/ 429715 w 7322654"/>
              <a:gd name="connsiteY11" fmla="*/ 7331333 h 7837980"/>
              <a:gd name="connsiteX12" fmla="*/ 126416 w 7322654"/>
              <a:gd name="connsiteY12" fmla="*/ 5663331 h 7837980"/>
              <a:gd name="connsiteX13" fmla="*/ 462913 w 7322654"/>
              <a:gd name="connsiteY13" fmla="*/ 0 h 7837980"/>
              <a:gd name="connsiteX14" fmla="*/ 809883 w 7322654"/>
              <a:gd name="connsiteY14" fmla="*/ 5129 h 7837980"/>
              <a:gd name="connsiteX15" fmla="*/ 7322654 w 7322654"/>
              <a:gd name="connsiteY15" fmla="*/ 24084 h 7837980"/>
              <a:gd name="connsiteX0" fmla="*/ 7322654 w 7322654"/>
              <a:gd name="connsiteY0" fmla="*/ 24084 h 7837980"/>
              <a:gd name="connsiteX1" fmla="*/ 7054909 w 7322654"/>
              <a:gd name="connsiteY1" fmla="*/ 507688 h 7837980"/>
              <a:gd name="connsiteX2" fmla="*/ 6599960 w 7322654"/>
              <a:gd name="connsiteY2" fmla="*/ 1417507 h 7837980"/>
              <a:gd name="connsiteX3" fmla="*/ 6211358 w 7322654"/>
              <a:gd name="connsiteY3" fmla="*/ 2393668 h 7837980"/>
              <a:gd name="connsiteX4" fmla="*/ 5841712 w 7322654"/>
              <a:gd name="connsiteY4" fmla="*/ 3540419 h 7837980"/>
              <a:gd name="connsiteX5" fmla="*/ 5576325 w 7322654"/>
              <a:gd name="connsiteY5" fmla="*/ 4639784 h 7837980"/>
              <a:gd name="connsiteX6" fmla="*/ 5396241 w 7322654"/>
              <a:gd name="connsiteY6" fmla="*/ 5833922 h 7837980"/>
              <a:gd name="connsiteX7" fmla="*/ 5339373 w 7322654"/>
              <a:gd name="connsiteY7" fmla="*/ 6573150 h 7837980"/>
              <a:gd name="connsiteX8" fmla="*/ 5310938 w 7322654"/>
              <a:gd name="connsiteY8" fmla="*/ 7435583 h 7837980"/>
              <a:gd name="connsiteX9" fmla="*/ 5462588 w 7322654"/>
              <a:gd name="connsiteY9" fmla="*/ 7824152 h 7837980"/>
              <a:gd name="connsiteX10" fmla="*/ 4514778 w 7322654"/>
              <a:gd name="connsiteY10" fmla="*/ 7757811 h 7837980"/>
              <a:gd name="connsiteX11" fmla="*/ 429715 w 7322654"/>
              <a:gd name="connsiteY11" fmla="*/ 7331333 h 7837980"/>
              <a:gd name="connsiteX12" fmla="*/ 126416 w 7322654"/>
              <a:gd name="connsiteY12" fmla="*/ 5663331 h 7837980"/>
              <a:gd name="connsiteX13" fmla="*/ 462913 w 7322654"/>
              <a:gd name="connsiteY13" fmla="*/ 0 h 7837980"/>
              <a:gd name="connsiteX14" fmla="*/ 856488 w 7322654"/>
              <a:gd name="connsiteY14" fmla="*/ 115813 h 7837980"/>
              <a:gd name="connsiteX15" fmla="*/ 7322654 w 7322654"/>
              <a:gd name="connsiteY15" fmla="*/ 24084 h 7837980"/>
              <a:gd name="connsiteX0" fmla="*/ 7322654 w 7322654"/>
              <a:gd name="connsiteY0" fmla="*/ 24084 h 7837980"/>
              <a:gd name="connsiteX1" fmla="*/ 7054909 w 7322654"/>
              <a:gd name="connsiteY1" fmla="*/ 507688 h 7837980"/>
              <a:gd name="connsiteX2" fmla="*/ 6599960 w 7322654"/>
              <a:gd name="connsiteY2" fmla="*/ 1417507 h 7837980"/>
              <a:gd name="connsiteX3" fmla="*/ 6211358 w 7322654"/>
              <a:gd name="connsiteY3" fmla="*/ 2393668 h 7837980"/>
              <a:gd name="connsiteX4" fmla="*/ 5841712 w 7322654"/>
              <a:gd name="connsiteY4" fmla="*/ 3540419 h 7837980"/>
              <a:gd name="connsiteX5" fmla="*/ 5576325 w 7322654"/>
              <a:gd name="connsiteY5" fmla="*/ 4639784 h 7837980"/>
              <a:gd name="connsiteX6" fmla="*/ 5396241 w 7322654"/>
              <a:gd name="connsiteY6" fmla="*/ 5833922 h 7837980"/>
              <a:gd name="connsiteX7" fmla="*/ 5339373 w 7322654"/>
              <a:gd name="connsiteY7" fmla="*/ 6573150 h 7837980"/>
              <a:gd name="connsiteX8" fmla="*/ 5310938 w 7322654"/>
              <a:gd name="connsiteY8" fmla="*/ 7435583 h 7837980"/>
              <a:gd name="connsiteX9" fmla="*/ 5462588 w 7322654"/>
              <a:gd name="connsiteY9" fmla="*/ 7824152 h 7837980"/>
              <a:gd name="connsiteX10" fmla="*/ 4514778 w 7322654"/>
              <a:gd name="connsiteY10" fmla="*/ 7757811 h 7837980"/>
              <a:gd name="connsiteX11" fmla="*/ 429715 w 7322654"/>
              <a:gd name="connsiteY11" fmla="*/ 7331333 h 7837980"/>
              <a:gd name="connsiteX12" fmla="*/ 126416 w 7322654"/>
              <a:gd name="connsiteY12" fmla="*/ 5663331 h 7837980"/>
              <a:gd name="connsiteX13" fmla="*/ 462913 w 7322654"/>
              <a:gd name="connsiteY13" fmla="*/ 0 h 7837980"/>
              <a:gd name="connsiteX14" fmla="*/ 873964 w 7322654"/>
              <a:gd name="connsiteY14" fmla="*/ 40082 h 7837980"/>
              <a:gd name="connsiteX15" fmla="*/ 7322654 w 7322654"/>
              <a:gd name="connsiteY15" fmla="*/ 24084 h 7837980"/>
              <a:gd name="connsiteX0" fmla="*/ 7322654 w 7322654"/>
              <a:gd name="connsiteY0" fmla="*/ 24084 h 7837980"/>
              <a:gd name="connsiteX1" fmla="*/ 7054909 w 7322654"/>
              <a:gd name="connsiteY1" fmla="*/ 507688 h 7837980"/>
              <a:gd name="connsiteX2" fmla="*/ 6599960 w 7322654"/>
              <a:gd name="connsiteY2" fmla="*/ 1417507 h 7837980"/>
              <a:gd name="connsiteX3" fmla="*/ 6211358 w 7322654"/>
              <a:gd name="connsiteY3" fmla="*/ 2393668 h 7837980"/>
              <a:gd name="connsiteX4" fmla="*/ 5841712 w 7322654"/>
              <a:gd name="connsiteY4" fmla="*/ 3540419 h 7837980"/>
              <a:gd name="connsiteX5" fmla="*/ 5576325 w 7322654"/>
              <a:gd name="connsiteY5" fmla="*/ 4639784 h 7837980"/>
              <a:gd name="connsiteX6" fmla="*/ 5396241 w 7322654"/>
              <a:gd name="connsiteY6" fmla="*/ 5833922 h 7837980"/>
              <a:gd name="connsiteX7" fmla="*/ 5339373 w 7322654"/>
              <a:gd name="connsiteY7" fmla="*/ 6573150 h 7837980"/>
              <a:gd name="connsiteX8" fmla="*/ 5310938 w 7322654"/>
              <a:gd name="connsiteY8" fmla="*/ 7435583 h 7837980"/>
              <a:gd name="connsiteX9" fmla="*/ 5462588 w 7322654"/>
              <a:gd name="connsiteY9" fmla="*/ 7824152 h 7837980"/>
              <a:gd name="connsiteX10" fmla="*/ 4514778 w 7322654"/>
              <a:gd name="connsiteY10" fmla="*/ 7757811 h 7837980"/>
              <a:gd name="connsiteX11" fmla="*/ 429715 w 7322654"/>
              <a:gd name="connsiteY11" fmla="*/ 7331333 h 7837980"/>
              <a:gd name="connsiteX12" fmla="*/ 126416 w 7322654"/>
              <a:gd name="connsiteY12" fmla="*/ 5663331 h 7837980"/>
              <a:gd name="connsiteX13" fmla="*/ 462913 w 7322654"/>
              <a:gd name="connsiteY13" fmla="*/ 0 h 7837980"/>
              <a:gd name="connsiteX14" fmla="*/ 873964 w 7322654"/>
              <a:gd name="connsiteY14" fmla="*/ 40082 h 7837980"/>
              <a:gd name="connsiteX15" fmla="*/ 7322654 w 7322654"/>
              <a:gd name="connsiteY15" fmla="*/ 24084 h 7837980"/>
              <a:gd name="connsiteX0" fmla="*/ 7326691 w 7326691"/>
              <a:gd name="connsiteY0" fmla="*/ 0 h 7813896"/>
              <a:gd name="connsiteX1" fmla="*/ 7058946 w 7326691"/>
              <a:gd name="connsiteY1" fmla="*/ 483604 h 7813896"/>
              <a:gd name="connsiteX2" fmla="*/ 6603997 w 7326691"/>
              <a:gd name="connsiteY2" fmla="*/ 1393423 h 7813896"/>
              <a:gd name="connsiteX3" fmla="*/ 6215395 w 7326691"/>
              <a:gd name="connsiteY3" fmla="*/ 2369584 h 7813896"/>
              <a:gd name="connsiteX4" fmla="*/ 5845749 w 7326691"/>
              <a:gd name="connsiteY4" fmla="*/ 3516335 h 7813896"/>
              <a:gd name="connsiteX5" fmla="*/ 5580362 w 7326691"/>
              <a:gd name="connsiteY5" fmla="*/ 4615700 h 7813896"/>
              <a:gd name="connsiteX6" fmla="*/ 5400278 w 7326691"/>
              <a:gd name="connsiteY6" fmla="*/ 5809838 h 7813896"/>
              <a:gd name="connsiteX7" fmla="*/ 5343410 w 7326691"/>
              <a:gd name="connsiteY7" fmla="*/ 6549066 h 7813896"/>
              <a:gd name="connsiteX8" fmla="*/ 5314975 w 7326691"/>
              <a:gd name="connsiteY8" fmla="*/ 7411499 h 7813896"/>
              <a:gd name="connsiteX9" fmla="*/ 5466625 w 7326691"/>
              <a:gd name="connsiteY9" fmla="*/ 7800068 h 7813896"/>
              <a:gd name="connsiteX10" fmla="*/ 4518815 w 7326691"/>
              <a:gd name="connsiteY10" fmla="*/ 7733727 h 7813896"/>
              <a:gd name="connsiteX11" fmla="*/ 433752 w 7326691"/>
              <a:gd name="connsiteY11" fmla="*/ 7307249 h 7813896"/>
              <a:gd name="connsiteX12" fmla="*/ 130453 w 7326691"/>
              <a:gd name="connsiteY12" fmla="*/ 5639247 h 7813896"/>
              <a:gd name="connsiteX13" fmla="*/ 536857 w 7326691"/>
              <a:gd name="connsiteY13" fmla="*/ 74948 h 7813896"/>
              <a:gd name="connsiteX14" fmla="*/ 878001 w 7326691"/>
              <a:gd name="connsiteY14" fmla="*/ 15998 h 7813896"/>
              <a:gd name="connsiteX15" fmla="*/ 7326691 w 7326691"/>
              <a:gd name="connsiteY15" fmla="*/ 0 h 7813896"/>
              <a:gd name="connsiteX0" fmla="*/ 7325678 w 7325678"/>
              <a:gd name="connsiteY0" fmla="*/ 783 h 7814679"/>
              <a:gd name="connsiteX1" fmla="*/ 7057933 w 7325678"/>
              <a:gd name="connsiteY1" fmla="*/ 484387 h 7814679"/>
              <a:gd name="connsiteX2" fmla="*/ 6602984 w 7325678"/>
              <a:gd name="connsiteY2" fmla="*/ 1394206 h 7814679"/>
              <a:gd name="connsiteX3" fmla="*/ 6214382 w 7325678"/>
              <a:gd name="connsiteY3" fmla="*/ 2370367 h 7814679"/>
              <a:gd name="connsiteX4" fmla="*/ 5844736 w 7325678"/>
              <a:gd name="connsiteY4" fmla="*/ 3517118 h 7814679"/>
              <a:gd name="connsiteX5" fmla="*/ 5579349 w 7325678"/>
              <a:gd name="connsiteY5" fmla="*/ 4616483 h 7814679"/>
              <a:gd name="connsiteX6" fmla="*/ 5399265 w 7325678"/>
              <a:gd name="connsiteY6" fmla="*/ 5810621 h 7814679"/>
              <a:gd name="connsiteX7" fmla="*/ 5342397 w 7325678"/>
              <a:gd name="connsiteY7" fmla="*/ 6549849 h 7814679"/>
              <a:gd name="connsiteX8" fmla="*/ 5313962 w 7325678"/>
              <a:gd name="connsiteY8" fmla="*/ 7412282 h 7814679"/>
              <a:gd name="connsiteX9" fmla="*/ 5465612 w 7325678"/>
              <a:gd name="connsiteY9" fmla="*/ 7800851 h 7814679"/>
              <a:gd name="connsiteX10" fmla="*/ 4517802 w 7325678"/>
              <a:gd name="connsiteY10" fmla="*/ 7734510 h 7814679"/>
              <a:gd name="connsiteX11" fmla="*/ 432739 w 7325678"/>
              <a:gd name="connsiteY11" fmla="*/ 7308032 h 7814679"/>
              <a:gd name="connsiteX12" fmla="*/ 129440 w 7325678"/>
              <a:gd name="connsiteY12" fmla="*/ 5640030 h 7814679"/>
              <a:gd name="connsiteX13" fmla="*/ 518367 w 7325678"/>
              <a:gd name="connsiteY13" fmla="*/ 0 h 7814679"/>
              <a:gd name="connsiteX14" fmla="*/ 876988 w 7325678"/>
              <a:gd name="connsiteY14" fmla="*/ 16781 h 7814679"/>
              <a:gd name="connsiteX15" fmla="*/ 7325678 w 7325678"/>
              <a:gd name="connsiteY15" fmla="*/ 783 h 7814679"/>
              <a:gd name="connsiteX0" fmla="*/ 7325678 w 7325678"/>
              <a:gd name="connsiteY0" fmla="*/ 783 h 7814679"/>
              <a:gd name="connsiteX1" fmla="*/ 7057933 w 7325678"/>
              <a:gd name="connsiteY1" fmla="*/ 484387 h 7814679"/>
              <a:gd name="connsiteX2" fmla="*/ 6602984 w 7325678"/>
              <a:gd name="connsiteY2" fmla="*/ 1394206 h 7814679"/>
              <a:gd name="connsiteX3" fmla="*/ 6214382 w 7325678"/>
              <a:gd name="connsiteY3" fmla="*/ 2370367 h 7814679"/>
              <a:gd name="connsiteX4" fmla="*/ 5844736 w 7325678"/>
              <a:gd name="connsiteY4" fmla="*/ 3517118 h 7814679"/>
              <a:gd name="connsiteX5" fmla="*/ 5579349 w 7325678"/>
              <a:gd name="connsiteY5" fmla="*/ 4616483 h 7814679"/>
              <a:gd name="connsiteX6" fmla="*/ 5399265 w 7325678"/>
              <a:gd name="connsiteY6" fmla="*/ 5810621 h 7814679"/>
              <a:gd name="connsiteX7" fmla="*/ 5342397 w 7325678"/>
              <a:gd name="connsiteY7" fmla="*/ 6549849 h 7814679"/>
              <a:gd name="connsiteX8" fmla="*/ 5313962 w 7325678"/>
              <a:gd name="connsiteY8" fmla="*/ 7412282 h 7814679"/>
              <a:gd name="connsiteX9" fmla="*/ 5465612 w 7325678"/>
              <a:gd name="connsiteY9" fmla="*/ 7800851 h 7814679"/>
              <a:gd name="connsiteX10" fmla="*/ 4517802 w 7325678"/>
              <a:gd name="connsiteY10" fmla="*/ 7734510 h 7814679"/>
              <a:gd name="connsiteX11" fmla="*/ 432739 w 7325678"/>
              <a:gd name="connsiteY11" fmla="*/ 7308032 h 7814679"/>
              <a:gd name="connsiteX12" fmla="*/ 129440 w 7325678"/>
              <a:gd name="connsiteY12" fmla="*/ 5640030 h 7814679"/>
              <a:gd name="connsiteX13" fmla="*/ 518367 w 7325678"/>
              <a:gd name="connsiteY13" fmla="*/ 0 h 7814679"/>
              <a:gd name="connsiteX14" fmla="*/ 876988 w 7325678"/>
              <a:gd name="connsiteY14" fmla="*/ 16781 h 7814679"/>
              <a:gd name="connsiteX15" fmla="*/ 7325678 w 7325678"/>
              <a:gd name="connsiteY15" fmla="*/ 783 h 7814679"/>
              <a:gd name="connsiteX0" fmla="*/ 7325678 w 7325678"/>
              <a:gd name="connsiteY0" fmla="*/ 783 h 7814679"/>
              <a:gd name="connsiteX1" fmla="*/ 7057933 w 7325678"/>
              <a:gd name="connsiteY1" fmla="*/ 484387 h 7814679"/>
              <a:gd name="connsiteX2" fmla="*/ 6602984 w 7325678"/>
              <a:gd name="connsiteY2" fmla="*/ 1394206 h 7814679"/>
              <a:gd name="connsiteX3" fmla="*/ 6214382 w 7325678"/>
              <a:gd name="connsiteY3" fmla="*/ 2370367 h 7814679"/>
              <a:gd name="connsiteX4" fmla="*/ 5844736 w 7325678"/>
              <a:gd name="connsiteY4" fmla="*/ 3517118 h 7814679"/>
              <a:gd name="connsiteX5" fmla="*/ 5579349 w 7325678"/>
              <a:gd name="connsiteY5" fmla="*/ 4616483 h 7814679"/>
              <a:gd name="connsiteX6" fmla="*/ 5399265 w 7325678"/>
              <a:gd name="connsiteY6" fmla="*/ 5810621 h 7814679"/>
              <a:gd name="connsiteX7" fmla="*/ 5342397 w 7325678"/>
              <a:gd name="connsiteY7" fmla="*/ 6549849 h 7814679"/>
              <a:gd name="connsiteX8" fmla="*/ 5313962 w 7325678"/>
              <a:gd name="connsiteY8" fmla="*/ 7412282 h 7814679"/>
              <a:gd name="connsiteX9" fmla="*/ 5465612 w 7325678"/>
              <a:gd name="connsiteY9" fmla="*/ 7800851 h 7814679"/>
              <a:gd name="connsiteX10" fmla="*/ 4517802 w 7325678"/>
              <a:gd name="connsiteY10" fmla="*/ 7734510 h 7814679"/>
              <a:gd name="connsiteX11" fmla="*/ 432739 w 7325678"/>
              <a:gd name="connsiteY11" fmla="*/ 7308032 h 7814679"/>
              <a:gd name="connsiteX12" fmla="*/ 129440 w 7325678"/>
              <a:gd name="connsiteY12" fmla="*/ 5640030 h 7814679"/>
              <a:gd name="connsiteX13" fmla="*/ 518367 w 7325678"/>
              <a:gd name="connsiteY13" fmla="*/ 0 h 7814679"/>
              <a:gd name="connsiteX14" fmla="*/ 876988 w 7325678"/>
              <a:gd name="connsiteY14" fmla="*/ 16781 h 7814679"/>
              <a:gd name="connsiteX15" fmla="*/ 7325678 w 7325678"/>
              <a:gd name="connsiteY15" fmla="*/ 783 h 7814679"/>
              <a:gd name="connsiteX0" fmla="*/ 7324668 w 7324668"/>
              <a:gd name="connsiteY0" fmla="*/ 783 h 7814679"/>
              <a:gd name="connsiteX1" fmla="*/ 7056923 w 7324668"/>
              <a:gd name="connsiteY1" fmla="*/ 484387 h 7814679"/>
              <a:gd name="connsiteX2" fmla="*/ 6601974 w 7324668"/>
              <a:gd name="connsiteY2" fmla="*/ 1394206 h 7814679"/>
              <a:gd name="connsiteX3" fmla="*/ 6213372 w 7324668"/>
              <a:gd name="connsiteY3" fmla="*/ 2370367 h 7814679"/>
              <a:gd name="connsiteX4" fmla="*/ 5843726 w 7324668"/>
              <a:gd name="connsiteY4" fmla="*/ 3517118 h 7814679"/>
              <a:gd name="connsiteX5" fmla="*/ 5578339 w 7324668"/>
              <a:gd name="connsiteY5" fmla="*/ 4616483 h 7814679"/>
              <a:gd name="connsiteX6" fmla="*/ 5398255 w 7324668"/>
              <a:gd name="connsiteY6" fmla="*/ 5810621 h 7814679"/>
              <a:gd name="connsiteX7" fmla="*/ 5341387 w 7324668"/>
              <a:gd name="connsiteY7" fmla="*/ 6549849 h 7814679"/>
              <a:gd name="connsiteX8" fmla="*/ 5312952 w 7324668"/>
              <a:gd name="connsiteY8" fmla="*/ 7412282 h 7814679"/>
              <a:gd name="connsiteX9" fmla="*/ 5464602 w 7324668"/>
              <a:gd name="connsiteY9" fmla="*/ 7800851 h 7814679"/>
              <a:gd name="connsiteX10" fmla="*/ 4516792 w 7324668"/>
              <a:gd name="connsiteY10" fmla="*/ 7734510 h 7814679"/>
              <a:gd name="connsiteX11" fmla="*/ 431729 w 7324668"/>
              <a:gd name="connsiteY11" fmla="*/ 7308032 h 7814679"/>
              <a:gd name="connsiteX12" fmla="*/ 128430 w 7324668"/>
              <a:gd name="connsiteY12" fmla="*/ 5640030 h 7814679"/>
              <a:gd name="connsiteX13" fmla="*/ 499881 w 7324668"/>
              <a:gd name="connsiteY13" fmla="*/ 0 h 7814679"/>
              <a:gd name="connsiteX14" fmla="*/ 875978 w 7324668"/>
              <a:gd name="connsiteY14" fmla="*/ 16781 h 7814679"/>
              <a:gd name="connsiteX15" fmla="*/ 7324668 w 7324668"/>
              <a:gd name="connsiteY15" fmla="*/ 783 h 7814679"/>
              <a:gd name="connsiteX0" fmla="*/ 7177464 w 7177464"/>
              <a:gd name="connsiteY0" fmla="*/ 783 h 7814679"/>
              <a:gd name="connsiteX1" fmla="*/ 6909719 w 7177464"/>
              <a:gd name="connsiteY1" fmla="*/ 484387 h 7814679"/>
              <a:gd name="connsiteX2" fmla="*/ 6454770 w 7177464"/>
              <a:gd name="connsiteY2" fmla="*/ 1394206 h 7814679"/>
              <a:gd name="connsiteX3" fmla="*/ 6066168 w 7177464"/>
              <a:gd name="connsiteY3" fmla="*/ 2370367 h 7814679"/>
              <a:gd name="connsiteX4" fmla="*/ 5696522 w 7177464"/>
              <a:gd name="connsiteY4" fmla="*/ 3517118 h 7814679"/>
              <a:gd name="connsiteX5" fmla="*/ 5431135 w 7177464"/>
              <a:gd name="connsiteY5" fmla="*/ 4616483 h 7814679"/>
              <a:gd name="connsiteX6" fmla="*/ 5251051 w 7177464"/>
              <a:gd name="connsiteY6" fmla="*/ 5810621 h 7814679"/>
              <a:gd name="connsiteX7" fmla="*/ 5194183 w 7177464"/>
              <a:gd name="connsiteY7" fmla="*/ 6549849 h 7814679"/>
              <a:gd name="connsiteX8" fmla="*/ 5165748 w 7177464"/>
              <a:gd name="connsiteY8" fmla="*/ 7412282 h 7814679"/>
              <a:gd name="connsiteX9" fmla="*/ 5317398 w 7177464"/>
              <a:gd name="connsiteY9" fmla="*/ 7800851 h 7814679"/>
              <a:gd name="connsiteX10" fmla="*/ 4369588 w 7177464"/>
              <a:gd name="connsiteY10" fmla="*/ 7734510 h 7814679"/>
              <a:gd name="connsiteX11" fmla="*/ 284525 w 7177464"/>
              <a:gd name="connsiteY11" fmla="*/ 7308032 h 7814679"/>
              <a:gd name="connsiteX12" fmla="*/ 348239 w 7177464"/>
              <a:gd name="connsiteY12" fmla="*/ 5657507 h 7814679"/>
              <a:gd name="connsiteX13" fmla="*/ 352677 w 7177464"/>
              <a:gd name="connsiteY13" fmla="*/ 0 h 7814679"/>
              <a:gd name="connsiteX14" fmla="*/ 728774 w 7177464"/>
              <a:gd name="connsiteY14" fmla="*/ 16781 h 7814679"/>
              <a:gd name="connsiteX15" fmla="*/ 7177464 w 7177464"/>
              <a:gd name="connsiteY15" fmla="*/ 783 h 7814679"/>
              <a:gd name="connsiteX0" fmla="*/ 7178661 w 7178661"/>
              <a:gd name="connsiteY0" fmla="*/ 783 h 7814679"/>
              <a:gd name="connsiteX1" fmla="*/ 6910916 w 7178661"/>
              <a:gd name="connsiteY1" fmla="*/ 484387 h 7814679"/>
              <a:gd name="connsiteX2" fmla="*/ 6455967 w 7178661"/>
              <a:gd name="connsiteY2" fmla="*/ 1394206 h 7814679"/>
              <a:gd name="connsiteX3" fmla="*/ 6067365 w 7178661"/>
              <a:gd name="connsiteY3" fmla="*/ 2370367 h 7814679"/>
              <a:gd name="connsiteX4" fmla="*/ 5697719 w 7178661"/>
              <a:gd name="connsiteY4" fmla="*/ 3517118 h 7814679"/>
              <a:gd name="connsiteX5" fmla="*/ 5432332 w 7178661"/>
              <a:gd name="connsiteY5" fmla="*/ 4616483 h 7814679"/>
              <a:gd name="connsiteX6" fmla="*/ 5252248 w 7178661"/>
              <a:gd name="connsiteY6" fmla="*/ 5810621 h 7814679"/>
              <a:gd name="connsiteX7" fmla="*/ 5195380 w 7178661"/>
              <a:gd name="connsiteY7" fmla="*/ 6549849 h 7814679"/>
              <a:gd name="connsiteX8" fmla="*/ 5166945 w 7178661"/>
              <a:gd name="connsiteY8" fmla="*/ 7412282 h 7814679"/>
              <a:gd name="connsiteX9" fmla="*/ 5318595 w 7178661"/>
              <a:gd name="connsiteY9" fmla="*/ 7800851 h 7814679"/>
              <a:gd name="connsiteX10" fmla="*/ 4370785 w 7178661"/>
              <a:gd name="connsiteY10" fmla="*/ 7734510 h 7814679"/>
              <a:gd name="connsiteX11" fmla="*/ 285722 w 7178661"/>
              <a:gd name="connsiteY11" fmla="*/ 7308032 h 7814679"/>
              <a:gd name="connsiteX12" fmla="*/ 349436 w 7178661"/>
              <a:gd name="connsiteY12" fmla="*/ 5657507 h 7814679"/>
              <a:gd name="connsiteX13" fmla="*/ 353874 w 7178661"/>
              <a:gd name="connsiteY13" fmla="*/ 0 h 7814679"/>
              <a:gd name="connsiteX14" fmla="*/ 729971 w 7178661"/>
              <a:gd name="connsiteY14" fmla="*/ 16781 h 7814679"/>
              <a:gd name="connsiteX15" fmla="*/ 7178661 w 7178661"/>
              <a:gd name="connsiteY15" fmla="*/ 783 h 7814679"/>
              <a:gd name="connsiteX0" fmla="*/ 6880689 w 6880689"/>
              <a:gd name="connsiteY0" fmla="*/ 783 h 7834427"/>
              <a:gd name="connsiteX1" fmla="*/ 6612944 w 6880689"/>
              <a:gd name="connsiteY1" fmla="*/ 484387 h 7834427"/>
              <a:gd name="connsiteX2" fmla="*/ 6157995 w 6880689"/>
              <a:gd name="connsiteY2" fmla="*/ 1394206 h 7834427"/>
              <a:gd name="connsiteX3" fmla="*/ 5769393 w 6880689"/>
              <a:gd name="connsiteY3" fmla="*/ 2370367 h 7834427"/>
              <a:gd name="connsiteX4" fmla="*/ 5399747 w 6880689"/>
              <a:gd name="connsiteY4" fmla="*/ 3517118 h 7834427"/>
              <a:gd name="connsiteX5" fmla="*/ 5134360 w 6880689"/>
              <a:gd name="connsiteY5" fmla="*/ 4616483 h 7834427"/>
              <a:gd name="connsiteX6" fmla="*/ 4954276 w 6880689"/>
              <a:gd name="connsiteY6" fmla="*/ 5810621 h 7834427"/>
              <a:gd name="connsiteX7" fmla="*/ 4897408 w 6880689"/>
              <a:gd name="connsiteY7" fmla="*/ 6549849 h 7834427"/>
              <a:gd name="connsiteX8" fmla="*/ 4868973 w 6880689"/>
              <a:gd name="connsiteY8" fmla="*/ 7412282 h 7834427"/>
              <a:gd name="connsiteX9" fmla="*/ 5020623 w 6880689"/>
              <a:gd name="connsiteY9" fmla="*/ 7800851 h 7834427"/>
              <a:gd name="connsiteX10" fmla="*/ 4072813 w 6880689"/>
              <a:gd name="connsiteY10" fmla="*/ 7734510 h 7834427"/>
              <a:gd name="connsiteX11" fmla="*/ 675170 w 6880689"/>
              <a:gd name="connsiteY11" fmla="*/ 7098316 h 7834427"/>
              <a:gd name="connsiteX12" fmla="*/ 51464 w 6880689"/>
              <a:gd name="connsiteY12" fmla="*/ 5657507 h 7834427"/>
              <a:gd name="connsiteX13" fmla="*/ 55902 w 6880689"/>
              <a:gd name="connsiteY13" fmla="*/ 0 h 7834427"/>
              <a:gd name="connsiteX14" fmla="*/ 431999 w 6880689"/>
              <a:gd name="connsiteY14" fmla="*/ 16781 h 7834427"/>
              <a:gd name="connsiteX15" fmla="*/ 6880689 w 6880689"/>
              <a:gd name="connsiteY15" fmla="*/ 783 h 7834427"/>
              <a:gd name="connsiteX0" fmla="*/ 6880689 w 6880689"/>
              <a:gd name="connsiteY0" fmla="*/ 783 h 7834427"/>
              <a:gd name="connsiteX1" fmla="*/ 6612944 w 6880689"/>
              <a:gd name="connsiteY1" fmla="*/ 484387 h 7834427"/>
              <a:gd name="connsiteX2" fmla="*/ 6157995 w 6880689"/>
              <a:gd name="connsiteY2" fmla="*/ 1394206 h 7834427"/>
              <a:gd name="connsiteX3" fmla="*/ 5769393 w 6880689"/>
              <a:gd name="connsiteY3" fmla="*/ 2370367 h 7834427"/>
              <a:gd name="connsiteX4" fmla="*/ 5399747 w 6880689"/>
              <a:gd name="connsiteY4" fmla="*/ 3517118 h 7834427"/>
              <a:gd name="connsiteX5" fmla="*/ 5134360 w 6880689"/>
              <a:gd name="connsiteY5" fmla="*/ 4616483 h 7834427"/>
              <a:gd name="connsiteX6" fmla="*/ 4954276 w 6880689"/>
              <a:gd name="connsiteY6" fmla="*/ 5810621 h 7834427"/>
              <a:gd name="connsiteX7" fmla="*/ 4897408 w 6880689"/>
              <a:gd name="connsiteY7" fmla="*/ 6549849 h 7834427"/>
              <a:gd name="connsiteX8" fmla="*/ 4868973 w 6880689"/>
              <a:gd name="connsiteY8" fmla="*/ 7412282 h 7834427"/>
              <a:gd name="connsiteX9" fmla="*/ 5020623 w 6880689"/>
              <a:gd name="connsiteY9" fmla="*/ 7800851 h 7834427"/>
              <a:gd name="connsiteX10" fmla="*/ 4072813 w 6880689"/>
              <a:gd name="connsiteY10" fmla="*/ 7734510 h 7834427"/>
              <a:gd name="connsiteX11" fmla="*/ 675170 w 6880689"/>
              <a:gd name="connsiteY11" fmla="*/ 7098316 h 7834427"/>
              <a:gd name="connsiteX12" fmla="*/ 51464 w 6880689"/>
              <a:gd name="connsiteY12" fmla="*/ 5657507 h 7834427"/>
              <a:gd name="connsiteX13" fmla="*/ 55902 w 6880689"/>
              <a:gd name="connsiteY13" fmla="*/ 0 h 7834427"/>
              <a:gd name="connsiteX14" fmla="*/ 431999 w 6880689"/>
              <a:gd name="connsiteY14" fmla="*/ 16781 h 7834427"/>
              <a:gd name="connsiteX15" fmla="*/ 6880689 w 6880689"/>
              <a:gd name="connsiteY15" fmla="*/ 783 h 7834427"/>
              <a:gd name="connsiteX0" fmla="*/ 6848334 w 6848334"/>
              <a:gd name="connsiteY0" fmla="*/ 783 h 7834427"/>
              <a:gd name="connsiteX1" fmla="*/ 6580589 w 6848334"/>
              <a:gd name="connsiteY1" fmla="*/ 484387 h 7834427"/>
              <a:gd name="connsiteX2" fmla="*/ 6125640 w 6848334"/>
              <a:gd name="connsiteY2" fmla="*/ 1394206 h 7834427"/>
              <a:gd name="connsiteX3" fmla="*/ 5737038 w 6848334"/>
              <a:gd name="connsiteY3" fmla="*/ 2370367 h 7834427"/>
              <a:gd name="connsiteX4" fmla="*/ 5367392 w 6848334"/>
              <a:gd name="connsiteY4" fmla="*/ 3517118 h 7834427"/>
              <a:gd name="connsiteX5" fmla="*/ 5102005 w 6848334"/>
              <a:gd name="connsiteY5" fmla="*/ 4616483 h 7834427"/>
              <a:gd name="connsiteX6" fmla="*/ 4921921 w 6848334"/>
              <a:gd name="connsiteY6" fmla="*/ 5810621 h 7834427"/>
              <a:gd name="connsiteX7" fmla="*/ 4865053 w 6848334"/>
              <a:gd name="connsiteY7" fmla="*/ 6549849 h 7834427"/>
              <a:gd name="connsiteX8" fmla="*/ 4836618 w 6848334"/>
              <a:gd name="connsiteY8" fmla="*/ 7412282 h 7834427"/>
              <a:gd name="connsiteX9" fmla="*/ 4988268 w 6848334"/>
              <a:gd name="connsiteY9" fmla="*/ 7800851 h 7834427"/>
              <a:gd name="connsiteX10" fmla="*/ 4040458 w 6848334"/>
              <a:gd name="connsiteY10" fmla="*/ 7734510 h 7834427"/>
              <a:gd name="connsiteX11" fmla="*/ 642815 w 6848334"/>
              <a:gd name="connsiteY11" fmla="*/ 7098316 h 7834427"/>
              <a:gd name="connsiteX12" fmla="*/ 56697 w 6848334"/>
              <a:gd name="connsiteY12" fmla="*/ 6748385 h 7834427"/>
              <a:gd name="connsiteX13" fmla="*/ 19109 w 6848334"/>
              <a:gd name="connsiteY13" fmla="*/ 5657507 h 7834427"/>
              <a:gd name="connsiteX14" fmla="*/ 23547 w 6848334"/>
              <a:gd name="connsiteY14" fmla="*/ 0 h 7834427"/>
              <a:gd name="connsiteX15" fmla="*/ 399644 w 6848334"/>
              <a:gd name="connsiteY15" fmla="*/ 16781 h 7834427"/>
              <a:gd name="connsiteX16" fmla="*/ 6848334 w 6848334"/>
              <a:gd name="connsiteY16" fmla="*/ 783 h 7834427"/>
              <a:gd name="connsiteX0" fmla="*/ 6873553 w 6873553"/>
              <a:gd name="connsiteY0" fmla="*/ 783 h 7834427"/>
              <a:gd name="connsiteX1" fmla="*/ 6605808 w 6873553"/>
              <a:gd name="connsiteY1" fmla="*/ 484387 h 7834427"/>
              <a:gd name="connsiteX2" fmla="*/ 6150859 w 6873553"/>
              <a:gd name="connsiteY2" fmla="*/ 1394206 h 7834427"/>
              <a:gd name="connsiteX3" fmla="*/ 5762257 w 6873553"/>
              <a:gd name="connsiteY3" fmla="*/ 2370367 h 7834427"/>
              <a:gd name="connsiteX4" fmla="*/ 5392611 w 6873553"/>
              <a:gd name="connsiteY4" fmla="*/ 3517118 h 7834427"/>
              <a:gd name="connsiteX5" fmla="*/ 5127224 w 6873553"/>
              <a:gd name="connsiteY5" fmla="*/ 4616483 h 7834427"/>
              <a:gd name="connsiteX6" fmla="*/ 4947140 w 6873553"/>
              <a:gd name="connsiteY6" fmla="*/ 5810621 h 7834427"/>
              <a:gd name="connsiteX7" fmla="*/ 4890272 w 6873553"/>
              <a:gd name="connsiteY7" fmla="*/ 6549849 h 7834427"/>
              <a:gd name="connsiteX8" fmla="*/ 4861837 w 6873553"/>
              <a:gd name="connsiteY8" fmla="*/ 7412282 h 7834427"/>
              <a:gd name="connsiteX9" fmla="*/ 5013487 w 6873553"/>
              <a:gd name="connsiteY9" fmla="*/ 7800851 h 7834427"/>
              <a:gd name="connsiteX10" fmla="*/ 4065677 w 6873553"/>
              <a:gd name="connsiteY10" fmla="*/ 7734510 h 7834427"/>
              <a:gd name="connsiteX11" fmla="*/ 668034 w 6873553"/>
              <a:gd name="connsiteY11" fmla="*/ 7098316 h 7834427"/>
              <a:gd name="connsiteX12" fmla="*/ 46962 w 6873553"/>
              <a:gd name="connsiteY12" fmla="*/ 6882370 h 7834427"/>
              <a:gd name="connsiteX13" fmla="*/ 44328 w 6873553"/>
              <a:gd name="connsiteY13" fmla="*/ 5657507 h 7834427"/>
              <a:gd name="connsiteX14" fmla="*/ 48766 w 6873553"/>
              <a:gd name="connsiteY14" fmla="*/ 0 h 7834427"/>
              <a:gd name="connsiteX15" fmla="*/ 424863 w 6873553"/>
              <a:gd name="connsiteY15" fmla="*/ 16781 h 7834427"/>
              <a:gd name="connsiteX16" fmla="*/ 6873553 w 6873553"/>
              <a:gd name="connsiteY16" fmla="*/ 783 h 7834427"/>
              <a:gd name="connsiteX0" fmla="*/ 6838625 w 6838625"/>
              <a:gd name="connsiteY0" fmla="*/ 783 h 7834427"/>
              <a:gd name="connsiteX1" fmla="*/ 6570880 w 6838625"/>
              <a:gd name="connsiteY1" fmla="*/ 484387 h 7834427"/>
              <a:gd name="connsiteX2" fmla="*/ 6115931 w 6838625"/>
              <a:gd name="connsiteY2" fmla="*/ 1394206 h 7834427"/>
              <a:gd name="connsiteX3" fmla="*/ 5727329 w 6838625"/>
              <a:gd name="connsiteY3" fmla="*/ 2370367 h 7834427"/>
              <a:gd name="connsiteX4" fmla="*/ 5357683 w 6838625"/>
              <a:gd name="connsiteY4" fmla="*/ 3517118 h 7834427"/>
              <a:gd name="connsiteX5" fmla="*/ 5092296 w 6838625"/>
              <a:gd name="connsiteY5" fmla="*/ 4616483 h 7834427"/>
              <a:gd name="connsiteX6" fmla="*/ 4912212 w 6838625"/>
              <a:gd name="connsiteY6" fmla="*/ 5810621 h 7834427"/>
              <a:gd name="connsiteX7" fmla="*/ 4855344 w 6838625"/>
              <a:gd name="connsiteY7" fmla="*/ 6549849 h 7834427"/>
              <a:gd name="connsiteX8" fmla="*/ 4826909 w 6838625"/>
              <a:gd name="connsiteY8" fmla="*/ 7412282 h 7834427"/>
              <a:gd name="connsiteX9" fmla="*/ 4978559 w 6838625"/>
              <a:gd name="connsiteY9" fmla="*/ 7800851 h 7834427"/>
              <a:gd name="connsiteX10" fmla="*/ 4030749 w 6838625"/>
              <a:gd name="connsiteY10" fmla="*/ 7734510 h 7834427"/>
              <a:gd name="connsiteX11" fmla="*/ 633106 w 6838625"/>
              <a:gd name="connsiteY11" fmla="*/ 7098316 h 7834427"/>
              <a:gd name="connsiteX12" fmla="*/ 12034 w 6838625"/>
              <a:gd name="connsiteY12" fmla="*/ 6882370 h 7834427"/>
              <a:gd name="connsiteX13" fmla="*/ 9400 w 6838625"/>
              <a:gd name="connsiteY13" fmla="*/ 5657507 h 7834427"/>
              <a:gd name="connsiteX14" fmla="*/ 13838 w 6838625"/>
              <a:gd name="connsiteY14" fmla="*/ 0 h 7834427"/>
              <a:gd name="connsiteX15" fmla="*/ 389935 w 6838625"/>
              <a:gd name="connsiteY15" fmla="*/ 16781 h 7834427"/>
              <a:gd name="connsiteX16" fmla="*/ 6838625 w 6838625"/>
              <a:gd name="connsiteY16" fmla="*/ 783 h 7834427"/>
              <a:gd name="connsiteX0" fmla="*/ 6838625 w 6838625"/>
              <a:gd name="connsiteY0" fmla="*/ 783 h 7834427"/>
              <a:gd name="connsiteX1" fmla="*/ 6570880 w 6838625"/>
              <a:gd name="connsiteY1" fmla="*/ 484387 h 7834427"/>
              <a:gd name="connsiteX2" fmla="*/ 6115931 w 6838625"/>
              <a:gd name="connsiteY2" fmla="*/ 1394206 h 7834427"/>
              <a:gd name="connsiteX3" fmla="*/ 5727329 w 6838625"/>
              <a:gd name="connsiteY3" fmla="*/ 2370367 h 7834427"/>
              <a:gd name="connsiteX4" fmla="*/ 5357683 w 6838625"/>
              <a:gd name="connsiteY4" fmla="*/ 3517118 h 7834427"/>
              <a:gd name="connsiteX5" fmla="*/ 5092296 w 6838625"/>
              <a:gd name="connsiteY5" fmla="*/ 4616483 h 7834427"/>
              <a:gd name="connsiteX6" fmla="*/ 4912212 w 6838625"/>
              <a:gd name="connsiteY6" fmla="*/ 5810621 h 7834427"/>
              <a:gd name="connsiteX7" fmla="*/ 4855344 w 6838625"/>
              <a:gd name="connsiteY7" fmla="*/ 6549849 h 7834427"/>
              <a:gd name="connsiteX8" fmla="*/ 4826909 w 6838625"/>
              <a:gd name="connsiteY8" fmla="*/ 7412282 h 7834427"/>
              <a:gd name="connsiteX9" fmla="*/ 4978559 w 6838625"/>
              <a:gd name="connsiteY9" fmla="*/ 7800851 h 7834427"/>
              <a:gd name="connsiteX10" fmla="*/ 4030749 w 6838625"/>
              <a:gd name="connsiteY10" fmla="*/ 7734510 h 7834427"/>
              <a:gd name="connsiteX11" fmla="*/ 633106 w 6838625"/>
              <a:gd name="connsiteY11" fmla="*/ 7098316 h 7834427"/>
              <a:gd name="connsiteX12" fmla="*/ 12034 w 6838625"/>
              <a:gd name="connsiteY12" fmla="*/ 6882370 h 7834427"/>
              <a:gd name="connsiteX13" fmla="*/ 9400 w 6838625"/>
              <a:gd name="connsiteY13" fmla="*/ 5657507 h 7834427"/>
              <a:gd name="connsiteX14" fmla="*/ 13838 w 6838625"/>
              <a:gd name="connsiteY14" fmla="*/ 0 h 7834427"/>
              <a:gd name="connsiteX15" fmla="*/ 389935 w 6838625"/>
              <a:gd name="connsiteY15" fmla="*/ 16781 h 7834427"/>
              <a:gd name="connsiteX16" fmla="*/ 6838625 w 6838625"/>
              <a:gd name="connsiteY16" fmla="*/ 783 h 7834427"/>
              <a:gd name="connsiteX0" fmla="*/ 6838625 w 6838625"/>
              <a:gd name="connsiteY0" fmla="*/ 783 h 7844727"/>
              <a:gd name="connsiteX1" fmla="*/ 6570880 w 6838625"/>
              <a:gd name="connsiteY1" fmla="*/ 484387 h 7844727"/>
              <a:gd name="connsiteX2" fmla="*/ 6115931 w 6838625"/>
              <a:gd name="connsiteY2" fmla="*/ 1394206 h 7844727"/>
              <a:gd name="connsiteX3" fmla="*/ 5727329 w 6838625"/>
              <a:gd name="connsiteY3" fmla="*/ 2370367 h 7844727"/>
              <a:gd name="connsiteX4" fmla="*/ 5357683 w 6838625"/>
              <a:gd name="connsiteY4" fmla="*/ 3517118 h 7844727"/>
              <a:gd name="connsiteX5" fmla="*/ 5092296 w 6838625"/>
              <a:gd name="connsiteY5" fmla="*/ 4616483 h 7844727"/>
              <a:gd name="connsiteX6" fmla="*/ 4912212 w 6838625"/>
              <a:gd name="connsiteY6" fmla="*/ 5810621 h 7844727"/>
              <a:gd name="connsiteX7" fmla="*/ 4855344 w 6838625"/>
              <a:gd name="connsiteY7" fmla="*/ 6549849 h 7844727"/>
              <a:gd name="connsiteX8" fmla="*/ 4826909 w 6838625"/>
              <a:gd name="connsiteY8" fmla="*/ 7412282 h 7844727"/>
              <a:gd name="connsiteX9" fmla="*/ 4978559 w 6838625"/>
              <a:gd name="connsiteY9" fmla="*/ 7800851 h 7844727"/>
              <a:gd name="connsiteX10" fmla="*/ 4030749 w 6838625"/>
              <a:gd name="connsiteY10" fmla="*/ 7734510 h 7844727"/>
              <a:gd name="connsiteX11" fmla="*/ 2095331 w 6838625"/>
              <a:gd name="connsiteY11" fmla="*/ 6900251 h 7844727"/>
              <a:gd name="connsiteX12" fmla="*/ 12034 w 6838625"/>
              <a:gd name="connsiteY12" fmla="*/ 6882370 h 7844727"/>
              <a:gd name="connsiteX13" fmla="*/ 9400 w 6838625"/>
              <a:gd name="connsiteY13" fmla="*/ 5657507 h 7844727"/>
              <a:gd name="connsiteX14" fmla="*/ 13838 w 6838625"/>
              <a:gd name="connsiteY14" fmla="*/ 0 h 7844727"/>
              <a:gd name="connsiteX15" fmla="*/ 389935 w 6838625"/>
              <a:gd name="connsiteY15" fmla="*/ 16781 h 7844727"/>
              <a:gd name="connsiteX16" fmla="*/ 6838625 w 6838625"/>
              <a:gd name="connsiteY16" fmla="*/ 783 h 7844727"/>
              <a:gd name="connsiteX0" fmla="*/ 6838625 w 6838625"/>
              <a:gd name="connsiteY0" fmla="*/ 783 h 7844727"/>
              <a:gd name="connsiteX1" fmla="*/ 6570880 w 6838625"/>
              <a:gd name="connsiteY1" fmla="*/ 484387 h 7844727"/>
              <a:gd name="connsiteX2" fmla="*/ 6115931 w 6838625"/>
              <a:gd name="connsiteY2" fmla="*/ 1394206 h 7844727"/>
              <a:gd name="connsiteX3" fmla="*/ 5727329 w 6838625"/>
              <a:gd name="connsiteY3" fmla="*/ 2370367 h 7844727"/>
              <a:gd name="connsiteX4" fmla="*/ 5357683 w 6838625"/>
              <a:gd name="connsiteY4" fmla="*/ 3517118 h 7844727"/>
              <a:gd name="connsiteX5" fmla="*/ 5092296 w 6838625"/>
              <a:gd name="connsiteY5" fmla="*/ 4616483 h 7844727"/>
              <a:gd name="connsiteX6" fmla="*/ 4912212 w 6838625"/>
              <a:gd name="connsiteY6" fmla="*/ 5810621 h 7844727"/>
              <a:gd name="connsiteX7" fmla="*/ 4855344 w 6838625"/>
              <a:gd name="connsiteY7" fmla="*/ 6549849 h 7844727"/>
              <a:gd name="connsiteX8" fmla="*/ 4826909 w 6838625"/>
              <a:gd name="connsiteY8" fmla="*/ 7412282 h 7844727"/>
              <a:gd name="connsiteX9" fmla="*/ 4978559 w 6838625"/>
              <a:gd name="connsiteY9" fmla="*/ 7800851 h 7844727"/>
              <a:gd name="connsiteX10" fmla="*/ 4030749 w 6838625"/>
              <a:gd name="connsiteY10" fmla="*/ 7734510 h 7844727"/>
              <a:gd name="connsiteX11" fmla="*/ 2095331 w 6838625"/>
              <a:gd name="connsiteY11" fmla="*/ 6900251 h 7844727"/>
              <a:gd name="connsiteX12" fmla="*/ 12034 w 6838625"/>
              <a:gd name="connsiteY12" fmla="*/ 6882370 h 7844727"/>
              <a:gd name="connsiteX13" fmla="*/ 9400 w 6838625"/>
              <a:gd name="connsiteY13" fmla="*/ 5657507 h 7844727"/>
              <a:gd name="connsiteX14" fmla="*/ 13838 w 6838625"/>
              <a:gd name="connsiteY14" fmla="*/ 0 h 7844727"/>
              <a:gd name="connsiteX15" fmla="*/ 389935 w 6838625"/>
              <a:gd name="connsiteY15" fmla="*/ 16781 h 7844727"/>
              <a:gd name="connsiteX16" fmla="*/ 6838625 w 6838625"/>
              <a:gd name="connsiteY16" fmla="*/ 783 h 7844727"/>
              <a:gd name="connsiteX0" fmla="*/ 6838625 w 6838625"/>
              <a:gd name="connsiteY0" fmla="*/ 783 h 7844727"/>
              <a:gd name="connsiteX1" fmla="*/ 6570880 w 6838625"/>
              <a:gd name="connsiteY1" fmla="*/ 484387 h 7844727"/>
              <a:gd name="connsiteX2" fmla="*/ 6115931 w 6838625"/>
              <a:gd name="connsiteY2" fmla="*/ 1394206 h 7844727"/>
              <a:gd name="connsiteX3" fmla="*/ 5727329 w 6838625"/>
              <a:gd name="connsiteY3" fmla="*/ 2370367 h 7844727"/>
              <a:gd name="connsiteX4" fmla="*/ 5357683 w 6838625"/>
              <a:gd name="connsiteY4" fmla="*/ 3517118 h 7844727"/>
              <a:gd name="connsiteX5" fmla="*/ 5092296 w 6838625"/>
              <a:gd name="connsiteY5" fmla="*/ 4616483 h 7844727"/>
              <a:gd name="connsiteX6" fmla="*/ 4912212 w 6838625"/>
              <a:gd name="connsiteY6" fmla="*/ 5810621 h 7844727"/>
              <a:gd name="connsiteX7" fmla="*/ 4855344 w 6838625"/>
              <a:gd name="connsiteY7" fmla="*/ 6549849 h 7844727"/>
              <a:gd name="connsiteX8" fmla="*/ 4830902 w 6838625"/>
              <a:gd name="connsiteY8" fmla="*/ 6880280 h 7844727"/>
              <a:gd name="connsiteX9" fmla="*/ 4826909 w 6838625"/>
              <a:gd name="connsiteY9" fmla="*/ 7412282 h 7844727"/>
              <a:gd name="connsiteX10" fmla="*/ 4978559 w 6838625"/>
              <a:gd name="connsiteY10" fmla="*/ 7800851 h 7844727"/>
              <a:gd name="connsiteX11" fmla="*/ 4030749 w 6838625"/>
              <a:gd name="connsiteY11" fmla="*/ 7734510 h 7844727"/>
              <a:gd name="connsiteX12" fmla="*/ 2095331 w 6838625"/>
              <a:gd name="connsiteY12" fmla="*/ 6900251 h 7844727"/>
              <a:gd name="connsiteX13" fmla="*/ 12034 w 6838625"/>
              <a:gd name="connsiteY13" fmla="*/ 6882370 h 7844727"/>
              <a:gd name="connsiteX14" fmla="*/ 9400 w 6838625"/>
              <a:gd name="connsiteY14" fmla="*/ 5657507 h 7844727"/>
              <a:gd name="connsiteX15" fmla="*/ 13838 w 6838625"/>
              <a:gd name="connsiteY15" fmla="*/ 0 h 7844727"/>
              <a:gd name="connsiteX16" fmla="*/ 389935 w 6838625"/>
              <a:gd name="connsiteY16" fmla="*/ 16781 h 7844727"/>
              <a:gd name="connsiteX17" fmla="*/ 6838625 w 6838625"/>
              <a:gd name="connsiteY17" fmla="*/ 783 h 7844727"/>
              <a:gd name="connsiteX0" fmla="*/ 6838625 w 6838625"/>
              <a:gd name="connsiteY0" fmla="*/ 783 h 7815063"/>
              <a:gd name="connsiteX1" fmla="*/ 6570880 w 6838625"/>
              <a:gd name="connsiteY1" fmla="*/ 484387 h 7815063"/>
              <a:gd name="connsiteX2" fmla="*/ 6115931 w 6838625"/>
              <a:gd name="connsiteY2" fmla="*/ 1394206 h 7815063"/>
              <a:gd name="connsiteX3" fmla="*/ 5727329 w 6838625"/>
              <a:gd name="connsiteY3" fmla="*/ 2370367 h 7815063"/>
              <a:gd name="connsiteX4" fmla="*/ 5357683 w 6838625"/>
              <a:gd name="connsiteY4" fmla="*/ 3517118 h 7815063"/>
              <a:gd name="connsiteX5" fmla="*/ 5092296 w 6838625"/>
              <a:gd name="connsiteY5" fmla="*/ 4616483 h 7815063"/>
              <a:gd name="connsiteX6" fmla="*/ 4912212 w 6838625"/>
              <a:gd name="connsiteY6" fmla="*/ 5810621 h 7815063"/>
              <a:gd name="connsiteX7" fmla="*/ 4855344 w 6838625"/>
              <a:gd name="connsiteY7" fmla="*/ 6549849 h 7815063"/>
              <a:gd name="connsiteX8" fmla="*/ 4830902 w 6838625"/>
              <a:gd name="connsiteY8" fmla="*/ 6880280 h 7815063"/>
              <a:gd name="connsiteX9" fmla="*/ 4826909 w 6838625"/>
              <a:gd name="connsiteY9" fmla="*/ 7412282 h 7815063"/>
              <a:gd name="connsiteX10" fmla="*/ 4978559 w 6838625"/>
              <a:gd name="connsiteY10" fmla="*/ 7800851 h 7815063"/>
              <a:gd name="connsiteX11" fmla="*/ 2095331 w 6838625"/>
              <a:gd name="connsiteY11" fmla="*/ 6900251 h 7815063"/>
              <a:gd name="connsiteX12" fmla="*/ 12034 w 6838625"/>
              <a:gd name="connsiteY12" fmla="*/ 6882370 h 7815063"/>
              <a:gd name="connsiteX13" fmla="*/ 9400 w 6838625"/>
              <a:gd name="connsiteY13" fmla="*/ 5657507 h 7815063"/>
              <a:gd name="connsiteX14" fmla="*/ 13838 w 6838625"/>
              <a:gd name="connsiteY14" fmla="*/ 0 h 7815063"/>
              <a:gd name="connsiteX15" fmla="*/ 389935 w 6838625"/>
              <a:gd name="connsiteY15" fmla="*/ 16781 h 7815063"/>
              <a:gd name="connsiteX16" fmla="*/ 6838625 w 6838625"/>
              <a:gd name="connsiteY16" fmla="*/ 783 h 7815063"/>
              <a:gd name="connsiteX0" fmla="*/ 6838625 w 6838625"/>
              <a:gd name="connsiteY0" fmla="*/ 783 h 7412301"/>
              <a:gd name="connsiteX1" fmla="*/ 6570880 w 6838625"/>
              <a:gd name="connsiteY1" fmla="*/ 484387 h 7412301"/>
              <a:gd name="connsiteX2" fmla="*/ 6115931 w 6838625"/>
              <a:gd name="connsiteY2" fmla="*/ 1394206 h 7412301"/>
              <a:gd name="connsiteX3" fmla="*/ 5727329 w 6838625"/>
              <a:gd name="connsiteY3" fmla="*/ 2370367 h 7412301"/>
              <a:gd name="connsiteX4" fmla="*/ 5357683 w 6838625"/>
              <a:gd name="connsiteY4" fmla="*/ 3517118 h 7412301"/>
              <a:gd name="connsiteX5" fmla="*/ 5092296 w 6838625"/>
              <a:gd name="connsiteY5" fmla="*/ 4616483 h 7412301"/>
              <a:gd name="connsiteX6" fmla="*/ 4912212 w 6838625"/>
              <a:gd name="connsiteY6" fmla="*/ 5810621 h 7412301"/>
              <a:gd name="connsiteX7" fmla="*/ 4855344 w 6838625"/>
              <a:gd name="connsiteY7" fmla="*/ 6549849 h 7412301"/>
              <a:gd name="connsiteX8" fmla="*/ 4830902 w 6838625"/>
              <a:gd name="connsiteY8" fmla="*/ 6880280 h 7412301"/>
              <a:gd name="connsiteX9" fmla="*/ 4826909 w 6838625"/>
              <a:gd name="connsiteY9" fmla="*/ 7412282 h 7412301"/>
              <a:gd name="connsiteX10" fmla="*/ 2095331 w 6838625"/>
              <a:gd name="connsiteY10" fmla="*/ 6900251 h 7412301"/>
              <a:gd name="connsiteX11" fmla="*/ 12034 w 6838625"/>
              <a:gd name="connsiteY11" fmla="*/ 6882370 h 7412301"/>
              <a:gd name="connsiteX12" fmla="*/ 9400 w 6838625"/>
              <a:gd name="connsiteY12" fmla="*/ 5657507 h 7412301"/>
              <a:gd name="connsiteX13" fmla="*/ 13838 w 6838625"/>
              <a:gd name="connsiteY13" fmla="*/ 0 h 7412301"/>
              <a:gd name="connsiteX14" fmla="*/ 389935 w 6838625"/>
              <a:gd name="connsiteY14" fmla="*/ 16781 h 7412301"/>
              <a:gd name="connsiteX15" fmla="*/ 6838625 w 6838625"/>
              <a:gd name="connsiteY15" fmla="*/ 783 h 7412301"/>
              <a:gd name="connsiteX0" fmla="*/ 6838625 w 6838625"/>
              <a:gd name="connsiteY0" fmla="*/ 783 h 6912548"/>
              <a:gd name="connsiteX1" fmla="*/ 6570880 w 6838625"/>
              <a:gd name="connsiteY1" fmla="*/ 484387 h 6912548"/>
              <a:gd name="connsiteX2" fmla="*/ 6115931 w 6838625"/>
              <a:gd name="connsiteY2" fmla="*/ 1394206 h 6912548"/>
              <a:gd name="connsiteX3" fmla="*/ 5727329 w 6838625"/>
              <a:gd name="connsiteY3" fmla="*/ 2370367 h 6912548"/>
              <a:gd name="connsiteX4" fmla="*/ 5357683 w 6838625"/>
              <a:gd name="connsiteY4" fmla="*/ 3517118 h 6912548"/>
              <a:gd name="connsiteX5" fmla="*/ 5092296 w 6838625"/>
              <a:gd name="connsiteY5" fmla="*/ 4616483 h 6912548"/>
              <a:gd name="connsiteX6" fmla="*/ 4912212 w 6838625"/>
              <a:gd name="connsiteY6" fmla="*/ 5810621 h 6912548"/>
              <a:gd name="connsiteX7" fmla="*/ 4855344 w 6838625"/>
              <a:gd name="connsiteY7" fmla="*/ 6549849 h 6912548"/>
              <a:gd name="connsiteX8" fmla="*/ 4830902 w 6838625"/>
              <a:gd name="connsiteY8" fmla="*/ 6880280 h 6912548"/>
              <a:gd name="connsiteX9" fmla="*/ 2095331 w 6838625"/>
              <a:gd name="connsiteY9" fmla="*/ 6900251 h 6912548"/>
              <a:gd name="connsiteX10" fmla="*/ 12034 w 6838625"/>
              <a:gd name="connsiteY10" fmla="*/ 6882370 h 6912548"/>
              <a:gd name="connsiteX11" fmla="*/ 9400 w 6838625"/>
              <a:gd name="connsiteY11" fmla="*/ 5657507 h 6912548"/>
              <a:gd name="connsiteX12" fmla="*/ 13838 w 6838625"/>
              <a:gd name="connsiteY12" fmla="*/ 0 h 6912548"/>
              <a:gd name="connsiteX13" fmla="*/ 389935 w 6838625"/>
              <a:gd name="connsiteY13" fmla="*/ 16781 h 6912548"/>
              <a:gd name="connsiteX14" fmla="*/ 6838625 w 6838625"/>
              <a:gd name="connsiteY14" fmla="*/ 783 h 6912548"/>
              <a:gd name="connsiteX0" fmla="*/ 6838625 w 6838625"/>
              <a:gd name="connsiteY0" fmla="*/ 783 h 6912548"/>
              <a:gd name="connsiteX1" fmla="*/ 6570880 w 6838625"/>
              <a:gd name="connsiteY1" fmla="*/ 484387 h 6912548"/>
              <a:gd name="connsiteX2" fmla="*/ 6115931 w 6838625"/>
              <a:gd name="connsiteY2" fmla="*/ 1394206 h 6912548"/>
              <a:gd name="connsiteX3" fmla="*/ 5727329 w 6838625"/>
              <a:gd name="connsiteY3" fmla="*/ 2370367 h 6912548"/>
              <a:gd name="connsiteX4" fmla="*/ 5357683 w 6838625"/>
              <a:gd name="connsiteY4" fmla="*/ 3517118 h 6912548"/>
              <a:gd name="connsiteX5" fmla="*/ 5092296 w 6838625"/>
              <a:gd name="connsiteY5" fmla="*/ 4616483 h 6912548"/>
              <a:gd name="connsiteX6" fmla="*/ 4912212 w 6838625"/>
              <a:gd name="connsiteY6" fmla="*/ 5810621 h 6912548"/>
              <a:gd name="connsiteX7" fmla="*/ 4855344 w 6838625"/>
              <a:gd name="connsiteY7" fmla="*/ 6549849 h 6912548"/>
              <a:gd name="connsiteX8" fmla="*/ 4830902 w 6838625"/>
              <a:gd name="connsiteY8" fmla="*/ 6880280 h 6912548"/>
              <a:gd name="connsiteX9" fmla="*/ 2095331 w 6838625"/>
              <a:gd name="connsiteY9" fmla="*/ 6900251 h 6912548"/>
              <a:gd name="connsiteX10" fmla="*/ 12034 w 6838625"/>
              <a:gd name="connsiteY10" fmla="*/ 6882370 h 6912548"/>
              <a:gd name="connsiteX11" fmla="*/ 9400 w 6838625"/>
              <a:gd name="connsiteY11" fmla="*/ 5657507 h 6912548"/>
              <a:gd name="connsiteX12" fmla="*/ 13838 w 6838625"/>
              <a:gd name="connsiteY12" fmla="*/ 0 h 6912548"/>
              <a:gd name="connsiteX13" fmla="*/ 389935 w 6838625"/>
              <a:gd name="connsiteY13" fmla="*/ 16781 h 6912548"/>
              <a:gd name="connsiteX14" fmla="*/ 6838625 w 6838625"/>
              <a:gd name="connsiteY14" fmla="*/ 783 h 6912548"/>
              <a:gd name="connsiteX0" fmla="*/ 6838625 w 6838625"/>
              <a:gd name="connsiteY0" fmla="*/ 783 h 6940024"/>
              <a:gd name="connsiteX1" fmla="*/ 6570880 w 6838625"/>
              <a:gd name="connsiteY1" fmla="*/ 484387 h 6940024"/>
              <a:gd name="connsiteX2" fmla="*/ 6115931 w 6838625"/>
              <a:gd name="connsiteY2" fmla="*/ 1394206 h 6940024"/>
              <a:gd name="connsiteX3" fmla="*/ 5727329 w 6838625"/>
              <a:gd name="connsiteY3" fmla="*/ 2370367 h 6940024"/>
              <a:gd name="connsiteX4" fmla="*/ 5357683 w 6838625"/>
              <a:gd name="connsiteY4" fmla="*/ 3517118 h 6940024"/>
              <a:gd name="connsiteX5" fmla="*/ 5092296 w 6838625"/>
              <a:gd name="connsiteY5" fmla="*/ 4616483 h 6940024"/>
              <a:gd name="connsiteX6" fmla="*/ 4912212 w 6838625"/>
              <a:gd name="connsiteY6" fmla="*/ 5810621 h 6940024"/>
              <a:gd name="connsiteX7" fmla="*/ 4855344 w 6838625"/>
              <a:gd name="connsiteY7" fmla="*/ 6549849 h 6940024"/>
              <a:gd name="connsiteX8" fmla="*/ 4836979 w 6838625"/>
              <a:gd name="connsiteY8" fmla="*/ 6916739 h 6940024"/>
              <a:gd name="connsiteX9" fmla="*/ 2095331 w 6838625"/>
              <a:gd name="connsiteY9" fmla="*/ 6900251 h 6940024"/>
              <a:gd name="connsiteX10" fmla="*/ 12034 w 6838625"/>
              <a:gd name="connsiteY10" fmla="*/ 6882370 h 6940024"/>
              <a:gd name="connsiteX11" fmla="*/ 9400 w 6838625"/>
              <a:gd name="connsiteY11" fmla="*/ 5657507 h 6940024"/>
              <a:gd name="connsiteX12" fmla="*/ 13838 w 6838625"/>
              <a:gd name="connsiteY12" fmla="*/ 0 h 6940024"/>
              <a:gd name="connsiteX13" fmla="*/ 389935 w 6838625"/>
              <a:gd name="connsiteY13" fmla="*/ 16781 h 6940024"/>
              <a:gd name="connsiteX14" fmla="*/ 6838625 w 6838625"/>
              <a:gd name="connsiteY14" fmla="*/ 783 h 6940024"/>
              <a:gd name="connsiteX0" fmla="*/ 6838625 w 6838625"/>
              <a:gd name="connsiteY0" fmla="*/ 783 h 6921215"/>
              <a:gd name="connsiteX1" fmla="*/ 6570880 w 6838625"/>
              <a:gd name="connsiteY1" fmla="*/ 484387 h 6921215"/>
              <a:gd name="connsiteX2" fmla="*/ 6115931 w 6838625"/>
              <a:gd name="connsiteY2" fmla="*/ 1394206 h 6921215"/>
              <a:gd name="connsiteX3" fmla="*/ 5727329 w 6838625"/>
              <a:gd name="connsiteY3" fmla="*/ 2370367 h 6921215"/>
              <a:gd name="connsiteX4" fmla="*/ 5357683 w 6838625"/>
              <a:gd name="connsiteY4" fmla="*/ 3517118 h 6921215"/>
              <a:gd name="connsiteX5" fmla="*/ 5092296 w 6838625"/>
              <a:gd name="connsiteY5" fmla="*/ 4616483 h 6921215"/>
              <a:gd name="connsiteX6" fmla="*/ 4912212 w 6838625"/>
              <a:gd name="connsiteY6" fmla="*/ 5810621 h 6921215"/>
              <a:gd name="connsiteX7" fmla="*/ 4855344 w 6838625"/>
              <a:gd name="connsiteY7" fmla="*/ 6549849 h 6921215"/>
              <a:gd name="connsiteX8" fmla="*/ 4836979 w 6838625"/>
              <a:gd name="connsiteY8" fmla="*/ 6916739 h 6921215"/>
              <a:gd name="connsiteX9" fmla="*/ 2095331 w 6838625"/>
              <a:gd name="connsiteY9" fmla="*/ 6900251 h 6921215"/>
              <a:gd name="connsiteX10" fmla="*/ 12034 w 6838625"/>
              <a:gd name="connsiteY10" fmla="*/ 6882370 h 6921215"/>
              <a:gd name="connsiteX11" fmla="*/ 9400 w 6838625"/>
              <a:gd name="connsiteY11" fmla="*/ 5657507 h 6921215"/>
              <a:gd name="connsiteX12" fmla="*/ 13838 w 6838625"/>
              <a:gd name="connsiteY12" fmla="*/ 0 h 6921215"/>
              <a:gd name="connsiteX13" fmla="*/ 389935 w 6838625"/>
              <a:gd name="connsiteY13" fmla="*/ 16781 h 6921215"/>
              <a:gd name="connsiteX14" fmla="*/ 6838625 w 6838625"/>
              <a:gd name="connsiteY14" fmla="*/ 783 h 692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38625" h="6921215">
                <a:moveTo>
                  <a:pt x="6838625" y="783"/>
                </a:moveTo>
                <a:cubicBezTo>
                  <a:pt x="6706721" y="221130"/>
                  <a:pt x="6691329" y="252150"/>
                  <a:pt x="6570880" y="484387"/>
                </a:cubicBezTo>
                <a:cubicBezTo>
                  <a:pt x="6450431" y="716624"/>
                  <a:pt x="6256523" y="1079876"/>
                  <a:pt x="6115931" y="1394206"/>
                </a:cubicBezTo>
                <a:cubicBezTo>
                  <a:pt x="5975339" y="1708536"/>
                  <a:pt x="5853704" y="2016548"/>
                  <a:pt x="5727329" y="2370367"/>
                </a:cubicBezTo>
                <a:cubicBezTo>
                  <a:pt x="5600954" y="2724186"/>
                  <a:pt x="5463522" y="3142765"/>
                  <a:pt x="5357683" y="3517118"/>
                </a:cubicBezTo>
                <a:cubicBezTo>
                  <a:pt x="5251844" y="3891471"/>
                  <a:pt x="5166541" y="4234233"/>
                  <a:pt x="5092296" y="4616483"/>
                </a:cubicBezTo>
                <a:cubicBezTo>
                  <a:pt x="5018051" y="4998733"/>
                  <a:pt x="4951704" y="5488393"/>
                  <a:pt x="4912212" y="5810621"/>
                </a:cubicBezTo>
                <a:cubicBezTo>
                  <a:pt x="4872720" y="6132849"/>
                  <a:pt x="4867883" y="6365496"/>
                  <a:pt x="4855344" y="6549849"/>
                </a:cubicBezTo>
                <a:cubicBezTo>
                  <a:pt x="4842805" y="6734202"/>
                  <a:pt x="4841224" y="6955562"/>
                  <a:pt x="4836979" y="6916739"/>
                </a:cubicBezTo>
                <a:cubicBezTo>
                  <a:pt x="4036679" y="6890069"/>
                  <a:pt x="2899488" y="6905979"/>
                  <a:pt x="2095331" y="6900251"/>
                </a:cubicBezTo>
                <a:lnTo>
                  <a:pt x="12034" y="6882370"/>
                </a:lnTo>
                <a:cubicBezTo>
                  <a:pt x="7118" y="6502424"/>
                  <a:pt x="9099" y="6804569"/>
                  <a:pt x="9400" y="5657507"/>
                </a:cubicBezTo>
                <a:cubicBezTo>
                  <a:pt x="9701" y="4510445"/>
                  <a:pt x="-14631" y="1190615"/>
                  <a:pt x="13838" y="0"/>
                </a:cubicBezTo>
                <a:cubicBezTo>
                  <a:pt x="-34608" y="28381"/>
                  <a:pt x="389935" y="16781"/>
                  <a:pt x="389935" y="16781"/>
                </a:cubicBezTo>
                <a:lnTo>
                  <a:pt x="6838625" y="783"/>
                </a:lnTo>
                <a:close/>
              </a:path>
            </a:pathLst>
          </a:custGeom>
          <a:solidFill>
            <a:srgbClr val="C20E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pic>
        <p:nvPicPr>
          <p:cNvPr id="5" name="Bild 4" descr="DANK_Logo_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97" y="156192"/>
            <a:ext cx="2015275" cy="1075586"/>
          </a:xfrm>
          <a:prstGeom prst="rect">
            <a:avLst/>
          </a:prstGeom>
        </p:spPr>
      </p:pic>
      <p:sp>
        <p:nvSpPr>
          <p:cNvPr id="11" name="Inhaltsplatzhalter 2"/>
          <p:cNvSpPr txBox="1">
            <a:spLocks/>
          </p:cNvSpPr>
          <p:nvPr/>
        </p:nvSpPr>
        <p:spPr>
          <a:xfrm>
            <a:off x="438965" y="1511909"/>
            <a:ext cx="5443415" cy="475693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e-DE" sz="3600" b="1" baseline="30000" dirty="0" smtClean="0">
                <a:solidFill>
                  <a:prstClr val="white"/>
                </a:solidFill>
                <a:latin typeface="Arial"/>
                <a:cs typeface="Arial"/>
              </a:rPr>
              <a:t>Barbara Bitzer</a:t>
            </a:r>
          </a:p>
          <a:p>
            <a:pPr marL="0" indent="0">
              <a:buFont typeface="Arial"/>
              <a:buNone/>
            </a:pPr>
            <a:endParaRPr lang="de-DE" sz="2800" b="1" baseline="30000" dirty="0">
              <a:solidFill>
                <a:prstClr val="white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de-DE" sz="2800" b="1" baseline="30000" dirty="0" smtClean="0">
                <a:solidFill>
                  <a:prstClr val="white"/>
                </a:solidFill>
                <a:latin typeface="Arial"/>
                <a:cs typeface="Arial"/>
              </a:rPr>
              <a:t>Geschäftsführerin Deutsche Diabetes Gesellschaft (DDG)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de-DE" sz="2800" b="1" dirty="0">
              <a:solidFill>
                <a:prstClr val="white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de-DE" sz="2800" b="1" baseline="30000" dirty="0" smtClean="0">
                <a:solidFill>
                  <a:prstClr val="white"/>
                </a:solidFill>
                <a:latin typeface="Arial"/>
                <a:cs typeface="Arial"/>
              </a:rPr>
              <a:t>Sprecherin Deutsche Allianz Nichtübertragbare Krankheiten DANK </a:t>
            </a:r>
            <a:endParaRPr lang="de-DE" sz="2800" b="1" baseline="300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510" y="2408146"/>
            <a:ext cx="1076252" cy="48543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077" y="1524412"/>
            <a:ext cx="997839" cy="48543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300" y="5043146"/>
            <a:ext cx="1310675" cy="25646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12" y="5849543"/>
            <a:ext cx="1449659" cy="14563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077" y="2449181"/>
            <a:ext cx="1019415" cy="37693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" t="8157" r="5628" b="9212"/>
          <a:stretch/>
        </p:blipFill>
        <p:spPr>
          <a:xfrm>
            <a:off x="8268289" y="3169484"/>
            <a:ext cx="1019415" cy="53349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658" y="4171355"/>
            <a:ext cx="1067957" cy="446108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290" y="4897319"/>
            <a:ext cx="970869" cy="629741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689" y="5735742"/>
            <a:ext cx="1067958" cy="330363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236" y="1524412"/>
            <a:ext cx="970870" cy="71037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857" y="5006067"/>
            <a:ext cx="1262133" cy="340829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7"/>
          <a:stretch/>
        </p:blipFill>
        <p:spPr>
          <a:xfrm>
            <a:off x="10765905" y="4125936"/>
            <a:ext cx="1009234" cy="491527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978" y="2260892"/>
            <a:ext cx="582523" cy="687111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396" y="5024013"/>
            <a:ext cx="1213589" cy="376355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114" y="5633696"/>
            <a:ext cx="970870" cy="705028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79" y="5812070"/>
            <a:ext cx="1699025" cy="262476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90" y="3241042"/>
            <a:ext cx="970870" cy="48543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233" y="3247134"/>
            <a:ext cx="1274108" cy="48543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543" y="4139786"/>
            <a:ext cx="1096825" cy="48543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140" y="4121525"/>
            <a:ext cx="1066197" cy="52195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040" y="1595301"/>
            <a:ext cx="1283083" cy="48064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343" y="3270872"/>
            <a:ext cx="1483999" cy="47701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289" y="2289281"/>
            <a:ext cx="782952" cy="82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8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24001" y="1876399"/>
            <a:ext cx="7630536" cy="462956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b="1" dirty="0"/>
              <a:t>Das Bündnis: </a:t>
            </a:r>
            <a:r>
              <a:rPr lang="de-DE" sz="1800" dirty="0"/>
              <a:t>23 medizinisch-wissenschaftliche Fachgesellschaften und Verbände ziehen seit 10 Jahren an einem </a:t>
            </a:r>
            <a:r>
              <a:rPr lang="de-DE" sz="1800" dirty="0" smtClean="0"/>
              <a:t>Strang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18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b="1" dirty="0"/>
              <a:t>Das Ziel: </a:t>
            </a:r>
            <a:r>
              <a:rPr lang="de-DE" sz="1800" dirty="0"/>
              <a:t>politisch wirksame, gesamtgesellschaftliche Maßnahmen gegen die Risikofaktoren für nichtübertragbare </a:t>
            </a:r>
            <a:r>
              <a:rPr lang="de-DE" sz="1800" dirty="0" smtClean="0"/>
              <a:t>Krankheiten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b="1" dirty="0"/>
              <a:t>Die Strategie: </a:t>
            </a:r>
            <a:r>
              <a:rPr lang="de-DE" sz="1800" dirty="0">
                <a:ea typeface="MS Mincho"/>
                <a:cs typeface="Arial" panose="020B0604020202020204" pitchFamily="34" charset="0"/>
              </a:rPr>
              <a:t>Wissen generieren </a:t>
            </a:r>
            <a:r>
              <a:rPr lang="de-DE" sz="1800" dirty="0" smtClean="0">
                <a:ea typeface="MS Mincho"/>
                <a:cs typeface="Arial" panose="020B0604020202020204" pitchFamily="34" charset="0"/>
              </a:rPr>
              <a:t>und </a:t>
            </a:r>
            <a:r>
              <a:rPr lang="de-DE" sz="1800" dirty="0">
                <a:ea typeface="MS Mincho"/>
                <a:cs typeface="Arial" panose="020B0604020202020204" pitchFamily="34" charset="0"/>
              </a:rPr>
              <a:t>verbreiten, Aktionen und Kampagnen planen, direkte Kontakte zur Politik herstellen, aktive Pressearbeit vorantreiben, mehr Bewusstsein in der </a:t>
            </a:r>
            <a:r>
              <a:rPr lang="de-DE" sz="1800" dirty="0" smtClean="0">
                <a:ea typeface="MS Mincho"/>
                <a:cs typeface="Arial" panose="020B0604020202020204" pitchFamily="34" charset="0"/>
              </a:rPr>
              <a:t>Wissenschaftscommunity</a:t>
            </a:r>
            <a:r>
              <a:rPr lang="de-DE" sz="1800" smtClean="0">
                <a:ea typeface="MS Mincho"/>
                <a:cs typeface="Arial" panose="020B0604020202020204" pitchFamily="34" charset="0"/>
              </a:rPr>
              <a:t>, Politik </a:t>
            </a:r>
            <a:r>
              <a:rPr lang="de-DE" sz="1800" dirty="0" smtClean="0">
                <a:ea typeface="MS Mincho"/>
                <a:cs typeface="Arial" panose="020B0604020202020204" pitchFamily="34" charset="0"/>
              </a:rPr>
              <a:t>und Bevölkerung schaffen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1800" dirty="0">
              <a:ea typeface="MS Mincho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>
                <a:ea typeface="MS Mincho"/>
                <a:cs typeface="Arial" panose="020B0604020202020204" pitchFamily="34" charset="0"/>
                <a:hlinkClick r:id="rId2"/>
              </a:rPr>
              <a:t>www.dank-allianz.de</a:t>
            </a:r>
            <a:r>
              <a:rPr lang="de-DE" sz="1600" dirty="0">
                <a:ea typeface="MS Mincho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de-DE" b="0" dirty="0" err="1"/>
              <a:t>f</a:t>
            </a:r>
            <a:r>
              <a:rPr lang="de-DE" b="0" dirty="0" err="1" smtClean="0"/>
              <a:t>oodwatch</a:t>
            </a:r>
            <a:r>
              <a:rPr lang="de-DE" b="0" dirty="0" smtClean="0"/>
              <a:t>-Pressekonferenz 25.08.2021</a:t>
            </a:r>
            <a:endParaRPr lang="de-DE" b="0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24001" y="343253"/>
            <a:ext cx="8661315" cy="1319291"/>
          </a:xfrm>
        </p:spPr>
        <p:txBody>
          <a:bodyPr/>
          <a:lstStyle/>
          <a:p>
            <a:r>
              <a:rPr lang="de-DE" dirty="0" smtClean="0"/>
              <a:t>Das Wissenschaftsbündnis </a:t>
            </a:r>
            <a:r>
              <a:rPr lang="de-DE" dirty="0"/>
              <a:t>für Prävention: </a:t>
            </a:r>
            <a:br>
              <a:rPr lang="de-DE" dirty="0"/>
            </a:br>
            <a:r>
              <a:rPr lang="de-DE" dirty="0"/>
              <a:t>Deutsche Allianz Nichtübertragbare </a:t>
            </a:r>
            <a:r>
              <a:rPr lang="de-DE" dirty="0" smtClean="0"/>
              <a:t>Krankheiten </a:t>
            </a:r>
            <a:r>
              <a:rPr lang="de-DE" dirty="0" smtClean="0">
                <a:solidFill>
                  <a:srgbClr val="C00000"/>
                </a:solidFill>
              </a:rPr>
              <a:t>DANK</a:t>
            </a:r>
            <a:r>
              <a:rPr lang="de-DE" dirty="0">
                <a:solidFill>
                  <a:schemeClr val="tx2"/>
                </a:solidFill>
              </a:rPr>
              <a:t/>
            </a:r>
            <a:br>
              <a:rPr lang="de-DE" dirty="0">
                <a:solidFill>
                  <a:schemeClr val="tx2"/>
                </a:solidFill>
              </a:rPr>
            </a:b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849">
            <a:off x="8493917" y="1981935"/>
            <a:ext cx="2303023" cy="3246131"/>
          </a:xfrm>
          <a:prstGeom prst="rect">
            <a:avLst/>
          </a:prstGeom>
          <a:effectLst>
            <a:outerShdw blurRad="114300" dist="12700" dir="7200000" algn="ctr" rotWithShape="0">
              <a:schemeClr val="accent4"/>
            </a:outerShdw>
          </a:effectLst>
        </p:spPr>
      </p:pic>
    </p:spTree>
    <p:extLst>
      <p:ext uri="{BB962C8B-B14F-4D97-AF65-F5344CB8AC3E}">
        <p14:creationId xmlns:p14="http://schemas.microsoft.com/office/powerpoint/2010/main" val="82459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Studie</a:t>
            </a:r>
            <a:r>
              <a:rPr lang="de-DE" dirty="0"/>
              <a:t>: Kindermarketing für ungesunde Lebensmittel in Internet und TV</a:t>
            </a:r>
          </a:p>
        </p:txBody>
      </p:sp>
      <p:sp>
        <p:nvSpPr>
          <p:cNvPr id="5" name="Inhaltsplatzhalter 6"/>
          <p:cNvSpPr txBox="1">
            <a:spLocks/>
          </p:cNvSpPr>
          <p:nvPr/>
        </p:nvSpPr>
        <p:spPr>
          <a:xfrm>
            <a:off x="624001" y="1589981"/>
            <a:ext cx="6707824" cy="4022711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2400" kern="1200" baseline="0">
                <a:solidFill>
                  <a:srgbClr val="1C2E3B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Tx/>
              <a:buNone/>
              <a:defRPr sz="2800" kern="1200" baseline="0">
                <a:solidFill>
                  <a:srgbClr val="1C2E3B"/>
                </a:solidFill>
                <a:latin typeface="Open Sans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buFontTx/>
              <a:buNone/>
              <a:defRPr sz="2400" kern="1200" baseline="0">
                <a:solidFill>
                  <a:srgbClr val="1C2E3B"/>
                </a:solidFill>
                <a:latin typeface="Open Sans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FontTx/>
              <a:buNone/>
              <a:defRPr sz="2000" kern="1200" baseline="0">
                <a:solidFill>
                  <a:srgbClr val="1C2E3B"/>
                </a:solidFill>
                <a:latin typeface="Open Sans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Tx/>
              <a:buNone/>
              <a:defRPr sz="2000" kern="1200" baseline="0">
                <a:solidFill>
                  <a:srgbClr val="1C2E3B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700" b="1" dirty="0" smtClean="0">
                <a:solidFill>
                  <a:srgbClr val="C00000"/>
                </a:solidFill>
              </a:rPr>
              <a:t>Werbedruck auf Kinder und Jugendliche nimmt zu!</a:t>
            </a:r>
          </a:p>
          <a:p>
            <a:endParaRPr lang="de-DE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700" dirty="0" smtClean="0"/>
              <a:t>Ein mediennutzendes Kind von 3 bis 13 Jahren sieht in Deutschland </a:t>
            </a:r>
            <a:r>
              <a:rPr lang="de-DE" sz="1700" b="1" dirty="0" smtClean="0"/>
              <a:t>pro Tag mehr als 15 Lebensmittelwerbungen für ungesunde Produkte.</a:t>
            </a:r>
            <a:r>
              <a:rPr lang="de-DE" sz="17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700" b="1" dirty="0" smtClean="0"/>
              <a:t>92 % </a:t>
            </a:r>
            <a:r>
              <a:rPr lang="de-DE" sz="1700" dirty="0" smtClean="0"/>
              <a:t>der Spots in Internet und TV sind </a:t>
            </a:r>
            <a:r>
              <a:rPr lang="de-DE" sz="1700" b="1" dirty="0" smtClean="0"/>
              <a:t>für ungesunde Produkte</a:t>
            </a:r>
            <a:r>
              <a:rPr lang="de-DE" sz="1700" dirty="0" smtClean="0"/>
              <a:t>.</a:t>
            </a:r>
          </a:p>
          <a:p>
            <a:endParaRPr lang="de-DE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700" dirty="0" smtClean="0"/>
              <a:t>Beispiel TV: Bei Lebensmittelwerbespots </a:t>
            </a:r>
            <a:r>
              <a:rPr lang="de-DE" sz="1700" dirty="0"/>
              <a:t>entfielen </a:t>
            </a:r>
            <a:r>
              <a:rPr lang="de-DE" sz="1700" b="1" dirty="0"/>
              <a:t>88 % auf ungesunde </a:t>
            </a:r>
            <a:r>
              <a:rPr lang="de-DE" sz="1700" b="1" dirty="0" smtClean="0"/>
              <a:t>Produkte</a:t>
            </a:r>
            <a:r>
              <a:rPr lang="de-DE" sz="1700" dirty="0" smtClean="0"/>
              <a:t>.</a:t>
            </a:r>
            <a:r>
              <a:rPr lang="de-DE" sz="1700" b="1" dirty="0"/>
              <a:t> Werbeintensität hat um 29 % zugenommen</a:t>
            </a:r>
            <a:r>
              <a:rPr lang="de-DE" sz="1700" dirty="0" smtClean="0"/>
              <a:t>.</a:t>
            </a:r>
          </a:p>
          <a:p>
            <a:endParaRPr lang="de-DE" sz="17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700" b="1" dirty="0" smtClean="0"/>
              <a:t>Soziale Medien </a:t>
            </a:r>
            <a:r>
              <a:rPr lang="de-DE" sz="1700" dirty="0" smtClean="0"/>
              <a:t>nehmen eine Schlüsselrolle im Kindermarketing für ungesunde Lebensmittel ein.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700" dirty="0" smtClean="0"/>
              <a:t>Beispiel </a:t>
            </a:r>
            <a:r>
              <a:rPr lang="de-DE" sz="1700" b="1" dirty="0" smtClean="0"/>
              <a:t>Facebook</a:t>
            </a:r>
            <a:r>
              <a:rPr lang="de-DE" sz="1700" dirty="0" smtClean="0"/>
              <a:t>: 97-99 % der Lebensmittelposts sind für ungesunde Produkte.</a:t>
            </a:r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="" xmlns:a16="http://schemas.microsoft.com/office/drawing/2014/main" id="{ECF9CE20-F3D9-4D88-B821-A006032AF53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898785" y="1839845"/>
          <a:ext cx="4546358" cy="3772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Inhaltsplatzhalter 2"/>
          <p:cNvSpPr>
            <a:spLocks noGrp="1"/>
          </p:cNvSpPr>
          <p:nvPr>
            <p:ph idx="10"/>
          </p:nvPr>
        </p:nvSpPr>
        <p:spPr>
          <a:xfrm>
            <a:off x="624001" y="6505966"/>
            <a:ext cx="8456337" cy="222201"/>
          </a:xfrm>
        </p:spPr>
        <p:txBody>
          <a:bodyPr/>
          <a:lstStyle/>
          <a:p>
            <a:r>
              <a:rPr lang="de-DE" b="0" dirty="0" err="1"/>
              <a:t>foodwatch</a:t>
            </a:r>
            <a:r>
              <a:rPr lang="de-DE" b="0" dirty="0"/>
              <a:t>-Pressekonferenz 25.08.2021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507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de-DE" b="0" dirty="0" err="1"/>
              <a:t>foodwatch</a:t>
            </a:r>
            <a:r>
              <a:rPr lang="de-DE" b="0" dirty="0"/>
              <a:t>-Pressekonferenz 25.08.2021</a:t>
            </a:r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DANK</a:t>
            </a:r>
            <a:r>
              <a:rPr lang="de-DE" dirty="0"/>
              <a:t>-Forderungen für mehr Gesundheitsschutz</a:t>
            </a:r>
          </a:p>
        </p:txBody>
      </p:sp>
      <p:sp>
        <p:nvSpPr>
          <p:cNvPr id="7" name="Rechteck 6"/>
          <p:cNvSpPr/>
          <p:nvPr/>
        </p:nvSpPr>
        <p:spPr>
          <a:xfrm>
            <a:off x="8371390" y="2711118"/>
            <a:ext cx="31869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Bevölkerungsweite Maßnahmen, die alle Menschen im Alltag erreichen, zeigen die größte Wirkung!</a:t>
            </a:r>
          </a:p>
        </p:txBody>
      </p:sp>
      <p:sp>
        <p:nvSpPr>
          <p:cNvPr id="9" name="Pfeil nach rechts 8"/>
          <p:cNvSpPr/>
          <p:nvPr/>
        </p:nvSpPr>
        <p:spPr>
          <a:xfrm>
            <a:off x="6941369" y="3059084"/>
            <a:ext cx="1221891" cy="781397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624002" y="4328924"/>
            <a:ext cx="2626276" cy="1697803"/>
            <a:chOff x="0" y="0"/>
            <a:chExt cx="3090233" cy="1854140"/>
          </a:xfrm>
        </p:grpSpPr>
        <p:sp>
          <p:nvSpPr>
            <p:cNvPr id="14" name="Rechteck 13"/>
            <p:cNvSpPr/>
            <p:nvPr/>
          </p:nvSpPr>
          <p:spPr>
            <a:xfrm>
              <a:off x="0" y="0"/>
              <a:ext cx="3090233" cy="18541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feld 14"/>
            <p:cNvSpPr txBox="1"/>
            <p:nvPr/>
          </p:nvSpPr>
          <p:spPr>
            <a:xfrm>
              <a:off x="0" y="0"/>
              <a:ext cx="3090233" cy="1854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Täglich mindestens eine Stunde Bewegung (Sport) in Kita und Schule</a:t>
              </a:r>
              <a:endParaRPr lang="de-DE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3954384" y="1357075"/>
            <a:ext cx="2654234" cy="1702009"/>
            <a:chOff x="3642529" y="0"/>
            <a:chExt cx="3090234" cy="1864515"/>
          </a:xfrm>
        </p:grpSpPr>
        <p:sp>
          <p:nvSpPr>
            <p:cNvPr id="17" name="Rechteck 16"/>
            <p:cNvSpPr/>
            <p:nvPr/>
          </p:nvSpPr>
          <p:spPr>
            <a:xfrm>
              <a:off x="3642530" y="0"/>
              <a:ext cx="3090233" cy="18541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feld 17"/>
            <p:cNvSpPr txBox="1"/>
            <p:nvPr/>
          </p:nvSpPr>
          <p:spPr>
            <a:xfrm>
              <a:off x="3642529" y="10375"/>
              <a:ext cx="3090233" cy="1854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Adipogene</a:t>
              </a:r>
              <a:r>
                <a:rPr lang="de-DE" sz="1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Lebensmittel höher besteuern und gesunde Lebensmittel entlasten: „Gesunde </a:t>
              </a:r>
              <a:r>
                <a:rPr lang="de-DE" sz="16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MWSt.</a:t>
              </a:r>
              <a:r>
                <a:rPr lang="de-DE" sz="1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endParaRPr lang="de-DE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4039724" y="4286372"/>
            <a:ext cx="2652022" cy="1740356"/>
            <a:chOff x="121636" y="2121180"/>
            <a:chExt cx="3090233" cy="1896693"/>
          </a:xfrm>
        </p:grpSpPr>
        <p:sp>
          <p:nvSpPr>
            <p:cNvPr id="20" name="Rechteck 19"/>
            <p:cNvSpPr/>
            <p:nvPr/>
          </p:nvSpPr>
          <p:spPr>
            <a:xfrm>
              <a:off x="121636" y="2163733"/>
              <a:ext cx="3090233" cy="18541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extfeld 20"/>
            <p:cNvSpPr txBox="1"/>
            <p:nvPr/>
          </p:nvSpPr>
          <p:spPr>
            <a:xfrm>
              <a:off x="121636" y="2121180"/>
              <a:ext cx="3090233" cy="1854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Verbindliche Qualitätsstandards für Kita- und Schulverpflegung </a:t>
              </a:r>
              <a:endParaRPr lang="de-DE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538663" y="1344533"/>
            <a:ext cx="2711614" cy="1714551"/>
            <a:chOff x="3642530" y="2164303"/>
            <a:chExt cx="3090233" cy="1854140"/>
          </a:xfrm>
        </p:grpSpPr>
        <p:sp>
          <p:nvSpPr>
            <p:cNvPr id="23" name="Rechteck 22"/>
            <p:cNvSpPr/>
            <p:nvPr/>
          </p:nvSpPr>
          <p:spPr>
            <a:xfrm>
              <a:off x="3642530" y="2164303"/>
              <a:ext cx="3090233" cy="185414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Textfeld 23"/>
            <p:cNvSpPr txBox="1"/>
            <p:nvPr/>
          </p:nvSpPr>
          <p:spPr>
            <a:xfrm>
              <a:off x="3642530" y="2164303"/>
              <a:ext cx="3090233" cy="1854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Verbot von an Kinder gerichteter Lebensmittelwerbung </a:t>
              </a:r>
              <a:endParaRPr lang="de-DE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2458175" y="2899466"/>
            <a:ext cx="2576157" cy="16898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Verpflichtender </a:t>
            </a:r>
            <a:r>
              <a:rPr lang="de-DE" sz="1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</a:t>
            </a:r>
            <a:r>
              <a:rPr lang="de-DE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-Score</a:t>
            </a:r>
            <a:endParaRPr lang="de-DE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/>
        </p:nvSpPr>
        <p:spPr>
          <a:xfrm>
            <a:off x="9678074" y="123825"/>
            <a:ext cx="2812462" cy="6896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black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624000" y="1361939"/>
            <a:ext cx="1060774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de-DE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nächste Bundesregierung darf nicht auf Selbstverpflichtungen vertrauen. </a:t>
            </a:r>
          </a:p>
          <a:p>
            <a:pPr defTabSz="457200"/>
            <a:endParaRPr lang="de-DE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de-DE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Verbot von an Kindern gerichteter Werbung für ungesunde Lebensmittel gehört in den kommenden Koalitionsvertrag!</a:t>
            </a:r>
          </a:p>
          <a:p>
            <a:pPr defTabSz="457200"/>
            <a:endParaRPr lang="de-DE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Werbeverbot </a:t>
            </a:r>
            <a:r>
              <a:rPr lang="de-DE" dirty="0" smtClean="0"/>
              <a:t>im Koalitionsvertrag verankern!</a:t>
            </a:r>
            <a:endParaRPr lang="de-DE" dirty="0"/>
          </a:p>
        </p:txBody>
      </p:sp>
      <p:sp>
        <p:nvSpPr>
          <p:cNvPr id="30" name="Titel 3"/>
          <p:cNvSpPr txBox="1">
            <a:spLocks/>
          </p:cNvSpPr>
          <p:nvPr/>
        </p:nvSpPr>
        <p:spPr>
          <a:xfrm>
            <a:off x="624001" y="343254"/>
            <a:ext cx="8547963" cy="66772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 smtClean="0">
                <a:solidFill>
                  <a:prstClr val="black"/>
                </a:solidFill>
              </a:rPr>
              <a:t>Werbeverbot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32" name="Picture 2" descr="Logos: Foodwatch 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870" y="4011840"/>
            <a:ext cx="3494053" cy="6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kindergesundheit.de/s/misc/logo.jpg?t=162399783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1" t="19738" r="512" b="17762"/>
          <a:stretch/>
        </p:blipFill>
        <p:spPr bwMode="auto">
          <a:xfrm>
            <a:off x="4044100" y="3664531"/>
            <a:ext cx="2698297" cy="127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 4" descr="DANK_Logo_RG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07" y="3721641"/>
            <a:ext cx="2169420" cy="115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39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7328" y="1268760"/>
            <a:ext cx="6104463" cy="449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9126" tIns="54564" rIns="109126" bIns="54564"/>
          <a:lstStyle/>
          <a:p>
            <a:pPr marL="314212" indent="-314212" eaLnBrk="0" hangingPunct="0">
              <a:lnSpc>
                <a:spcPct val="114000"/>
              </a:lnSpc>
              <a:spcBef>
                <a:spcPts val="1800"/>
              </a:spcBef>
              <a:buClr>
                <a:srgbClr val="000066"/>
              </a:buClr>
              <a:buSzPct val="60000"/>
              <a:buFont typeface="Wingdings" charset="0"/>
              <a:buChar char="l"/>
              <a:defRPr/>
            </a:pPr>
            <a:r>
              <a:rPr lang="de-DE" sz="2800" dirty="0" smtClean="0">
                <a:solidFill>
                  <a:srgbClr val="1F497D"/>
                </a:solidFill>
                <a:ea typeface="ＭＳ Ｐゴシック" charset="0"/>
                <a:cs typeface="ＭＳ Ｐゴシック" charset="0"/>
              </a:rPr>
              <a:t>Ernährung im </a:t>
            </a:r>
            <a:r>
              <a:rPr lang="de-DE" sz="2800" dirty="0">
                <a:solidFill>
                  <a:srgbClr val="1F497D"/>
                </a:solidFill>
                <a:ea typeface="ＭＳ Ｐゴシック" charset="0"/>
                <a:cs typeface="ＭＳ Ｐゴシック" charset="0"/>
              </a:rPr>
              <a:t>Kindesalter </a:t>
            </a:r>
            <a:r>
              <a:rPr lang="de-DE" sz="2800" dirty="0" smtClean="0">
                <a:solidFill>
                  <a:srgbClr val="1F497D"/>
                </a:solidFill>
                <a:ea typeface="ＭＳ Ｐゴシック" charset="0"/>
                <a:cs typeface="ＭＳ Ｐゴシック" charset="0"/>
              </a:rPr>
              <a:t>prägt lebenslange </a:t>
            </a:r>
            <a:r>
              <a:rPr lang="de-DE" sz="2800" dirty="0">
                <a:solidFill>
                  <a:srgbClr val="1F497D"/>
                </a:solidFill>
                <a:ea typeface="ＭＳ Ｐゴシック" charset="0"/>
                <a:cs typeface="ＭＳ Ｐゴシック" charset="0"/>
              </a:rPr>
              <a:t>Gesundheit  </a:t>
            </a:r>
          </a:p>
          <a:p>
            <a:pPr marL="314212" indent="-314212" eaLnBrk="0" hangingPunct="0">
              <a:lnSpc>
                <a:spcPct val="114000"/>
              </a:lnSpc>
              <a:spcBef>
                <a:spcPts val="1800"/>
              </a:spcBef>
              <a:buClr>
                <a:srgbClr val="000066"/>
              </a:buClr>
              <a:buSzPct val="60000"/>
              <a:buFont typeface="Wingdings" charset="0"/>
              <a:buChar char="l"/>
              <a:defRPr/>
            </a:pPr>
            <a:r>
              <a:rPr lang="de-DE" altLang="de-DE" sz="2800" dirty="0" smtClean="0">
                <a:solidFill>
                  <a:srgbClr val="1F497D"/>
                </a:solidFill>
              </a:rPr>
              <a:t>Deutschland: 15,4 </a:t>
            </a:r>
            <a:r>
              <a:rPr lang="de-DE" altLang="de-DE" sz="2800" dirty="0">
                <a:solidFill>
                  <a:srgbClr val="1F497D"/>
                </a:solidFill>
              </a:rPr>
              <a:t>% Übergewicht, </a:t>
            </a:r>
            <a:r>
              <a:rPr lang="de-DE" altLang="de-DE" sz="2800" dirty="0" smtClean="0">
                <a:solidFill>
                  <a:srgbClr val="1F497D"/>
                </a:solidFill>
              </a:rPr>
              <a:t/>
            </a:r>
            <a:br>
              <a:rPr lang="de-DE" altLang="de-DE" sz="2800" dirty="0" smtClean="0">
                <a:solidFill>
                  <a:srgbClr val="1F497D"/>
                </a:solidFill>
              </a:rPr>
            </a:br>
            <a:r>
              <a:rPr lang="de-DE" altLang="de-DE" sz="2800" dirty="0" smtClean="0">
                <a:solidFill>
                  <a:srgbClr val="1F497D"/>
                </a:solidFill>
              </a:rPr>
              <a:t>5,9 </a:t>
            </a:r>
            <a:r>
              <a:rPr lang="de-DE" altLang="de-DE" sz="2800" dirty="0">
                <a:solidFill>
                  <a:srgbClr val="1F497D"/>
                </a:solidFill>
              </a:rPr>
              <a:t>% Adipositas </a:t>
            </a:r>
            <a:r>
              <a:rPr lang="de-DE" altLang="de-DE" sz="2800" dirty="0" smtClean="0">
                <a:solidFill>
                  <a:srgbClr val="1F497D"/>
                </a:solidFill>
              </a:rPr>
              <a:t>bei 3-17jähigen</a:t>
            </a:r>
          </a:p>
          <a:p>
            <a:pPr marL="314212" indent="-314212" eaLnBrk="0" hangingPunct="0">
              <a:lnSpc>
                <a:spcPct val="114000"/>
              </a:lnSpc>
              <a:spcBef>
                <a:spcPts val="2400"/>
              </a:spcBef>
              <a:buClr>
                <a:srgbClr val="000066"/>
              </a:buClr>
              <a:buSzPct val="60000"/>
              <a:buFont typeface="Wingdings" charset="0"/>
              <a:buChar char="l"/>
              <a:defRPr/>
            </a:pPr>
            <a:r>
              <a:rPr lang="de-DE" sz="2800" dirty="0" smtClean="0">
                <a:solidFill>
                  <a:srgbClr val="1F497D"/>
                </a:solidFill>
              </a:rPr>
              <a:t>393 Milliarden€ Kosten </a:t>
            </a:r>
            <a:r>
              <a:rPr lang="de-DE" sz="2800" dirty="0">
                <a:solidFill>
                  <a:srgbClr val="1F497D"/>
                </a:solidFill>
              </a:rPr>
              <a:t>über die </a:t>
            </a:r>
            <a:r>
              <a:rPr lang="de-DE" altLang="de-DE" sz="2800" dirty="0" smtClean="0">
                <a:solidFill>
                  <a:srgbClr val="1F497D"/>
                </a:solidFill>
              </a:rPr>
              <a:t>Lebenszeit für heute übergewichtige </a:t>
            </a:r>
            <a:r>
              <a:rPr lang="de-DE" altLang="de-DE" sz="2800" dirty="0">
                <a:solidFill>
                  <a:srgbClr val="1F497D"/>
                </a:solidFill>
              </a:rPr>
              <a:t>Kinder </a:t>
            </a:r>
            <a:r>
              <a:rPr lang="de-DE" altLang="de-DE" sz="2800" dirty="0" smtClean="0">
                <a:solidFill>
                  <a:srgbClr val="1F497D"/>
                </a:solidFill>
              </a:rPr>
              <a:t>in DE </a:t>
            </a:r>
            <a:r>
              <a:rPr lang="de-DE" sz="1600" i="1" dirty="0" smtClean="0">
                <a:solidFill>
                  <a:srgbClr val="1F497D"/>
                </a:solidFill>
              </a:rPr>
              <a:t>(145 Milliarden</a:t>
            </a:r>
            <a:r>
              <a:rPr lang="de-DE" sz="1600" i="1" dirty="0">
                <a:solidFill>
                  <a:srgbClr val="1F497D"/>
                </a:solidFill>
              </a:rPr>
              <a:t>€ </a:t>
            </a:r>
            <a:r>
              <a:rPr lang="de-DE" sz="1600" i="1" dirty="0" smtClean="0">
                <a:solidFill>
                  <a:srgbClr val="1F497D"/>
                </a:solidFill>
              </a:rPr>
              <a:t>nach Diskontierung</a:t>
            </a:r>
            <a:br>
              <a:rPr lang="de-DE" sz="1600" i="1" dirty="0" smtClean="0">
                <a:solidFill>
                  <a:srgbClr val="1F497D"/>
                </a:solidFill>
              </a:rPr>
            </a:br>
            <a:r>
              <a:rPr lang="de-DE" sz="1600" i="1" dirty="0" smtClean="0">
                <a:solidFill>
                  <a:srgbClr val="1F497D"/>
                </a:solidFill>
              </a:rPr>
              <a:t>für </a:t>
            </a:r>
            <a:r>
              <a:rPr lang="de-DE" sz="1600" i="1" dirty="0">
                <a:solidFill>
                  <a:srgbClr val="1F497D"/>
                </a:solidFill>
              </a:rPr>
              <a:t>Verzinsung &amp; Inflation )</a:t>
            </a:r>
            <a:endParaRPr lang="de-DE" sz="1600" i="1" dirty="0" smtClean="0">
              <a:solidFill>
                <a:srgbClr val="1F497D"/>
              </a:solidFill>
            </a:endParaRPr>
          </a:p>
          <a:p>
            <a:pPr marL="314212" indent="-314212" eaLnBrk="0" hangingPunct="0">
              <a:lnSpc>
                <a:spcPct val="114000"/>
              </a:lnSpc>
              <a:spcBef>
                <a:spcPts val="2400"/>
              </a:spcBef>
              <a:buClr>
                <a:srgbClr val="000066"/>
              </a:buClr>
              <a:buSzPct val="60000"/>
              <a:buFont typeface="Wingdings" charset="0"/>
              <a:buChar char="l"/>
              <a:defRPr/>
            </a:pPr>
            <a:endParaRPr lang="de-DE" sz="1600" i="1" dirty="0">
              <a:solidFill>
                <a:srgbClr val="1F497D"/>
              </a:solidFill>
            </a:endParaRPr>
          </a:p>
          <a:p>
            <a:pPr eaLnBrk="0" hangingPunct="0">
              <a:lnSpc>
                <a:spcPct val="114000"/>
              </a:lnSpc>
              <a:spcBef>
                <a:spcPts val="2400"/>
              </a:spcBef>
              <a:buClr>
                <a:srgbClr val="000066"/>
              </a:buClr>
              <a:buSzPct val="60000"/>
              <a:defRPr/>
            </a:pPr>
            <a:r>
              <a:rPr lang="de-DE" sz="1600" i="1" dirty="0" smtClean="0">
                <a:solidFill>
                  <a:srgbClr val="1F497D"/>
                </a:solidFill>
              </a:rPr>
              <a:t> </a:t>
            </a:r>
            <a:r>
              <a:rPr lang="de-DE" altLang="de-DE" sz="1600" i="1" dirty="0" smtClean="0">
                <a:solidFill>
                  <a:srgbClr val="1F497D"/>
                </a:solidFill>
              </a:rPr>
              <a:t> </a:t>
            </a:r>
            <a:endParaRPr lang="de-DE" altLang="de-DE" i="1" dirty="0">
              <a:solidFill>
                <a:srgbClr val="0070C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363767" y="3501592"/>
            <a:ext cx="4572000" cy="215440"/>
          </a:xfrm>
          <a:prstGeom prst="rect">
            <a:avLst/>
          </a:prstGeom>
        </p:spPr>
        <p:txBody>
          <a:bodyPr lIns="76197" tIns="38098" rIns="76197" bIns="38098">
            <a:spAutoFit/>
          </a:bodyPr>
          <a:lstStyle/>
          <a:p>
            <a:pPr algn="r">
              <a:defRPr/>
            </a:pPr>
            <a:r>
              <a:rPr lang="en-GB" sz="900" i="1" dirty="0">
                <a:solidFill>
                  <a:srgbClr val="000000"/>
                </a:solidFill>
              </a:rPr>
              <a:t>KIGGS </a:t>
            </a:r>
            <a:r>
              <a:rPr lang="en-GB" sz="900" i="1" dirty="0" err="1">
                <a:solidFill>
                  <a:srgbClr val="000000"/>
                </a:solidFill>
              </a:rPr>
              <a:t>Welle</a:t>
            </a:r>
            <a:r>
              <a:rPr lang="en-GB" sz="900" i="1" dirty="0">
                <a:solidFill>
                  <a:srgbClr val="000000"/>
                </a:solidFill>
              </a:rPr>
              <a:t> 2, Kinder 3-17 J.  Health </a:t>
            </a:r>
            <a:r>
              <a:rPr lang="en-GB" sz="900" i="1" dirty="0" err="1">
                <a:solidFill>
                  <a:srgbClr val="000000"/>
                </a:solidFill>
              </a:rPr>
              <a:t>Monit</a:t>
            </a:r>
            <a:r>
              <a:rPr lang="en-GB" sz="900" i="1" dirty="0">
                <a:solidFill>
                  <a:srgbClr val="000000"/>
                </a:solidFill>
              </a:rPr>
              <a:t> 2018.</a:t>
            </a:r>
          </a:p>
        </p:txBody>
      </p:sp>
      <p:pic>
        <p:nvPicPr>
          <p:cNvPr id="6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868" y="5984130"/>
            <a:ext cx="11033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1356617" y="5301208"/>
            <a:ext cx="4572000" cy="215440"/>
          </a:xfrm>
          <a:prstGeom prst="rect">
            <a:avLst/>
          </a:prstGeom>
        </p:spPr>
        <p:txBody>
          <a:bodyPr lIns="76197" tIns="38098" rIns="76197" bIns="38098">
            <a:spAutoFit/>
          </a:bodyPr>
          <a:lstStyle/>
          <a:p>
            <a:pPr algn="r">
              <a:defRPr/>
            </a:pPr>
            <a:r>
              <a:rPr lang="en-GB" sz="900" i="1" dirty="0">
                <a:solidFill>
                  <a:srgbClr val="000000"/>
                </a:solidFill>
              </a:rPr>
              <a:t>Sonntag D et al, Obesity 2016.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27348" y="330035"/>
            <a:ext cx="11737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prstClr val="white"/>
                </a:solidFill>
              </a:rPr>
              <a:t>Kinderernährung beeinflusst lebenslange Gesundheit</a:t>
            </a:r>
            <a:endParaRPr lang="de-DE" sz="2800" b="1" dirty="0">
              <a:solidFill>
                <a:prstClr val="white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344291" y="5472143"/>
            <a:ext cx="1694985" cy="34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900" i="1" dirty="0">
                <a:solidFill>
                  <a:srgbClr val="333333"/>
                </a:solidFill>
                <a:latin typeface="Calibri"/>
              </a:rPr>
              <a:t>The Lancet 2017 390, 2627-42.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6456040" y="2564904"/>
            <a:ext cx="5509039" cy="2736304"/>
            <a:chOff x="887421" y="1236791"/>
            <a:chExt cx="8493869" cy="392040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08"/>
            <a:stretch/>
          </p:blipFill>
          <p:spPr bwMode="auto">
            <a:xfrm>
              <a:off x="887421" y="1236791"/>
              <a:ext cx="8486262" cy="3920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718"/>
            <a:stretch/>
          </p:blipFill>
          <p:spPr bwMode="auto">
            <a:xfrm>
              <a:off x="895028" y="4889043"/>
              <a:ext cx="8486262" cy="268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4" name="Textfeld 13"/>
          <p:cNvSpPr txBox="1"/>
          <p:nvPr/>
        </p:nvSpPr>
        <p:spPr>
          <a:xfrm>
            <a:off x="6960096" y="1366640"/>
            <a:ext cx="44765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1F497D"/>
                </a:solidFill>
              </a:rPr>
              <a:t>&gt;8fache Zunahme kindlicher </a:t>
            </a:r>
            <a:br>
              <a:rPr lang="de-DE" sz="2800" b="1" dirty="0" smtClean="0">
                <a:solidFill>
                  <a:srgbClr val="1F497D"/>
                </a:solidFill>
              </a:rPr>
            </a:br>
            <a:r>
              <a:rPr lang="de-DE" sz="2800" b="1" dirty="0" smtClean="0">
                <a:solidFill>
                  <a:srgbClr val="1F497D"/>
                </a:solidFill>
              </a:rPr>
              <a:t>Adipositas</a:t>
            </a:r>
            <a:r>
              <a:rPr lang="de-DE" sz="2800" b="1" dirty="0">
                <a:solidFill>
                  <a:srgbClr val="1F497D"/>
                </a:solidFill>
              </a:rPr>
              <a:t> </a:t>
            </a:r>
            <a:r>
              <a:rPr lang="de-DE" sz="2800" b="1" dirty="0" smtClean="0">
                <a:solidFill>
                  <a:srgbClr val="1F497D"/>
                </a:solidFill>
              </a:rPr>
              <a:t>in 4 Jahrzehnten</a:t>
            </a:r>
            <a:endParaRPr lang="de-DE" sz="28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/>
          <p:cNvSpPr/>
          <p:nvPr/>
        </p:nvSpPr>
        <p:spPr>
          <a:xfrm>
            <a:off x="1703512" y="6381328"/>
            <a:ext cx="3888432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27348" y="330035"/>
            <a:ext cx="11737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prstClr val="white"/>
                </a:solidFill>
              </a:rPr>
              <a:t>Was essen unsere Kinder?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rgbClr val="4D4D4D"/>
                </a:solidFill>
              </a:defRPr>
            </a:lvl1pPr>
          </a:lstStyle>
          <a:p>
            <a:r>
              <a:rPr lang="de-DE" dirty="0" smtClean="0"/>
              <a:t>info@kindergesundheit.de</a:t>
            </a:r>
            <a:endParaRPr lang="de-DE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733267" y="1655485"/>
            <a:ext cx="6458733" cy="452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45" tIns="52681" rIns="107245" bIns="52681" anchor="t"/>
          <a:lstStyle>
            <a:lvl1pPr algn="l">
              <a:lnSpc>
                <a:spcPct val="110000"/>
              </a:lnSpc>
              <a:spcBef>
                <a:spcPct val="40000"/>
              </a:spcBef>
              <a:buClr>
                <a:srgbClr val="000066"/>
              </a:buClr>
              <a:buSzPct val="65000"/>
              <a:buFont typeface="Wingdings" pitchFamily="2" charset="2"/>
              <a:buChar char="l"/>
              <a:defRPr sz="3200">
                <a:solidFill>
                  <a:srgbClr val="000066"/>
                </a:solidFill>
                <a:latin typeface="Arial" charset="0"/>
              </a:defRPr>
            </a:lvl1pPr>
            <a:lvl2pPr marL="742950" indent="-285750" algn="l">
              <a:lnSpc>
                <a:spcPct val="110000"/>
              </a:lnSpc>
              <a:spcBef>
                <a:spcPct val="40000"/>
              </a:spcBef>
              <a:buClr>
                <a:srgbClr val="000066"/>
              </a:buClr>
              <a:buSzPct val="65000"/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143000" indent="-228600" algn="l">
              <a:lnSpc>
                <a:spcPct val="110000"/>
              </a:lnSpc>
              <a:spcBef>
                <a:spcPct val="40000"/>
              </a:spcBef>
              <a:buClr>
                <a:srgbClr val="000066"/>
              </a:buClr>
              <a:buSzPct val="65000"/>
              <a:buFont typeface="Wingdings" pitchFamily="2" charset="2"/>
              <a:buChar char="l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 algn="l">
              <a:lnSpc>
                <a:spcPct val="110000"/>
              </a:lnSpc>
              <a:spcBef>
                <a:spcPct val="40000"/>
              </a:spcBef>
              <a:buClr>
                <a:srgbClr val="000066"/>
              </a:buClr>
              <a:buSzPct val="6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charset="0"/>
              </a:defRPr>
            </a:lvl4pPr>
            <a:lvl5pPr marL="2057400" indent="-228600" algn="l">
              <a:lnSpc>
                <a:spcPct val="110000"/>
              </a:lnSpc>
              <a:spcBef>
                <a:spcPct val="40000"/>
              </a:spcBef>
              <a:buClr>
                <a:srgbClr val="000066"/>
              </a:buClr>
              <a:buSzPct val="6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000066"/>
              </a:buClr>
              <a:buSzPct val="6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000066"/>
              </a:buClr>
              <a:buSzPct val="6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000066"/>
              </a:buClr>
              <a:buSzPct val="6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000066"/>
              </a:buClr>
              <a:buSzPct val="65000"/>
              <a:buFont typeface="Wingdings" pitchFamily="2" charset="2"/>
              <a:buChar char="l"/>
              <a:defRPr sz="20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>
              <a:lnSpc>
                <a:spcPct val="114000"/>
              </a:lnSpc>
              <a:spcBef>
                <a:spcPts val="0"/>
              </a:spcBef>
              <a:spcAft>
                <a:spcPts val="711"/>
              </a:spcAft>
              <a:buClrTx/>
              <a:buSzTx/>
              <a:buFont typeface="Wingdings" pitchFamily="2" charset="2"/>
              <a:buNone/>
            </a:pPr>
            <a:endParaRPr lang="de-DE" altLang="ja-JP" sz="2133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1124744"/>
            <a:ext cx="12144672" cy="118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9126" tIns="54564" rIns="109126" bIns="54564"/>
          <a:lstStyle/>
          <a:p>
            <a:pPr marL="314212" indent="-314212" eaLnBrk="0" hangingPunct="0">
              <a:lnSpc>
                <a:spcPct val="114000"/>
              </a:lnSpc>
              <a:spcBef>
                <a:spcPts val="1200"/>
              </a:spcBef>
              <a:buClr>
                <a:srgbClr val="000066"/>
              </a:buClr>
              <a:buSzPct val="60000"/>
              <a:buFont typeface="Wingdings" charset="0"/>
              <a:buChar char="l"/>
              <a:defRPr/>
            </a:pPr>
            <a:r>
              <a:rPr lang="de-DE" altLang="de-DE" sz="2800" dirty="0" smtClean="0">
                <a:solidFill>
                  <a:srgbClr val="1F497D"/>
                </a:solidFill>
                <a:cs typeface="Arial" panose="020B0604020202020204" pitchFamily="34" charset="0"/>
              </a:rPr>
              <a:t>Zu </a:t>
            </a:r>
            <a:r>
              <a:rPr lang="de-DE" altLang="de-DE" sz="2800" dirty="0">
                <a:solidFill>
                  <a:srgbClr val="1F497D"/>
                </a:solidFill>
                <a:cs typeface="Arial" panose="020B0604020202020204" pitchFamily="34" charset="0"/>
              </a:rPr>
              <a:t>wenig pflanzliche Lebensmittel </a:t>
            </a:r>
            <a:r>
              <a:rPr lang="de-DE" altLang="de-DE" sz="2000" i="1" dirty="0" smtClean="0">
                <a:solidFill>
                  <a:srgbClr val="1F497D"/>
                </a:solidFill>
                <a:cs typeface="Arial" panose="020B0604020202020204" pitchFamily="34" charset="0"/>
              </a:rPr>
              <a:t>(Gemüse</a:t>
            </a:r>
            <a:r>
              <a:rPr lang="de-DE" altLang="de-DE" sz="2000" i="1" dirty="0">
                <a:solidFill>
                  <a:srgbClr val="1F497D"/>
                </a:solidFill>
                <a:cs typeface="Arial" panose="020B0604020202020204" pitchFamily="34" charset="0"/>
              </a:rPr>
              <a:t>, Obst, Brot, Kartoffeln </a:t>
            </a:r>
            <a:r>
              <a:rPr lang="de-DE" altLang="de-DE" sz="2000" i="1" dirty="0" smtClean="0">
                <a:solidFill>
                  <a:srgbClr val="1F497D"/>
                </a:solidFill>
                <a:cs typeface="Arial" panose="020B0604020202020204" pitchFamily="34" charset="0"/>
              </a:rPr>
              <a:t>u.a.), </a:t>
            </a:r>
            <a:r>
              <a:rPr lang="de-DE" altLang="de-DE" sz="2800" dirty="0" smtClean="0">
                <a:solidFill>
                  <a:srgbClr val="1F497D"/>
                </a:solidFill>
                <a:cs typeface="Arial" panose="020B0604020202020204" pitchFamily="34" charset="0"/>
              </a:rPr>
              <a:t>ungesättigte Fette</a:t>
            </a:r>
            <a:r>
              <a:rPr lang="de-DE" altLang="de-DE" sz="2400" i="1" dirty="0" smtClean="0">
                <a:solidFill>
                  <a:srgbClr val="1F497D"/>
                </a:solidFill>
                <a:cs typeface="Arial" panose="020B0604020202020204" pitchFamily="34" charset="0"/>
              </a:rPr>
              <a:t> </a:t>
            </a:r>
          </a:p>
          <a:p>
            <a:pPr marL="314212" indent="-314212" eaLnBrk="0" hangingPunct="0">
              <a:lnSpc>
                <a:spcPct val="114000"/>
              </a:lnSpc>
              <a:spcBef>
                <a:spcPts val="1200"/>
              </a:spcBef>
              <a:buClr>
                <a:srgbClr val="000066"/>
              </a:buClr>
              <a:buSzPct val="60000"/>
              <a:buFont typeface="Wingdings" charset="0"/>
              <a:buChar char="l"/>
              <a:defRPr/>
            </a:pPr>
            <a:r>
              <a:rPr lang="de-DE" altLang="de-DE" sz="2800" dirty="0" smtClean="0">
                <a:solidFill>
                  <a:srgbClr val="1F497D"/>
                </a:solidFill>
                <a:cs typeface="Arial" panose="020B0604020202020204" pitchFamily="34" charset="0"/>
              </a:rPr>
              <a:t>Zu viel Zucker/Süßgetränke, Süßigkeiten, fette </a:t>
            </a:r>
            <a:r>
              <a:rPr lang="de-DE" altLang="de-DE" sz="2800" dirty="0">
                <a:solidFill>
                  <a:srgbClr val="1F497D"/>
                </a:solidFill>
                <a:cs typeface="Arial" panose="020B0604020202020204" pitchFamily="34" charset="0"/>
              </a:rPr>
              <a:t>tierische </a:t>
            </a:r>
            <a:r>
              <a:rPr lang="de-DE" altLang="de-DE" sz="2800" dirty="0" smtClean="0">
                <a:solidFill>
                  <a:srgbClr val="1F497D"/>
                </a:solidFill>
                <a:cs typeface="Arial" panose="020B0604020202020204" pitchFamily="34" charset="0"/>
              </a:rPr>
              <a:t>Produkte </a:t>
            </a:r>
            <a:r>
              <a:rPr lang="de-DE" altLang="de-DE" sz="2000" i="1" dirty="0" smtClean="0">
                <a:solidFill>
                  <a:srgbClr val="1F497D"/>
                </a:solidFill>
                <a:cs typeface="Arial" panose="020B0604020202020204" pitchFamily="34" charset="0"/>
              </a:rPr>
              <a:t>(Fleisch, Wurst)</a:t>
            </a:r>
            <a:endParaRPr lang="de-DE" altLang="de-DE" sz="2400" i="1" dirty="0">
              <a:solidFill>
                <a:srgbClr val="1F497D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8472264" y="6248339"/>
            <a:ext cx="2893724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9328774" y="6241570"/>
            <a:ext cx="2808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000" i="1" dirty="0">
                <a:solidFill>
                  <a:srgbClr val="4D4D4D"/>
                </a:solidFill>
              </a:rPr>
              <a:t>Lage-Barbosa </a:t>
            </a:r>
            <a:r>
              <a:rPr lang="de-DE" sz="1000" i="1" dirty="0" smtClean="0">
                <a:solidFill>
                  <a:srgbClr val="4D4D4D"/>
                </a:solidFill>
              </a:rPr>
              <a:t>C et al, BMC </a:t>
            </a:r>
            <a:r>
              <a:rPr lang="de-DE" sz="1000" i="1" dirty="0">
                <a:solidFill>
                  <a:srgbClr val="4D4D4D"/>
                </a:solidFill>
              </a:rPr>
              <a:t>Nutrition </a:t>
            </a:r>
            <a:r>
              <a:rPr lang="de-DE" sz="1000" i="1" dirty="0" smtClean="0">
                <a:solidFill>
                  <a:srgbClr val="4D4D4D"/>
                </a:solidFill>
              </a:rPr>
              <a:t>2017;3:75.</a:t>
            </a:r>
            <a:endParaRPr lang="de-DE" sz="1000" i="1" dirty="0">
              <a:solidFill>
                <a:srgbClr val="4D4D4D"/>
              </a:solidFill>
            </a:endParaRPr>
          </a:p>
        </p:txBody>
      </p:sp>
      <p:pic>
        <p:nvPicPr>
          <p:cNvPr id="3076" name="Picture 4" descr="Logo der Studie &quot;EsKiMo&quot;. Quelle: © R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854" y="245221"/>
            <a:ext cx="1829292" cy="61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KIGGS_Seite_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0" t="60173" r="17781" b="22177"/>
          <a:stretch>
            <a:fillRect/>
          </a:stretch>
        </p:blipFill>
        <p:spPr bwMode="auto">
          <a:xfrm>
            <a:off x="783508" y="3230650"/>
            <a:ext cx="3433006" cy="228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KIGGS_Seite_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6" t="80811" r="37173" b="17682"/>
          <a:stretch>
            <a:fillRect/>
          </a:stretch>
        </p:blipFill>
        <p:spPr bwMode="auto">
          <a:xfrm>
            <a:off x="4367808" y="5099488"/>
            <a:ext cx="390915" cy="32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KIGGS_Seite_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1" t="80057" r="53615" b="17566"/>
          <a:stretch>
            <a:fillRect/>
          </a:stretch>
        </p:blipFill>
        <p:spPr bwMode="auto">
          <a:xfrm>
            <a:off x="4431344" y="4796096"/>
            <a:ext cx="291573" cy="4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4677402" y="4889422"/>
            <a:ext cx="11782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1200" dirty="0" smtClean="0">
                <a:solidFill>
                  <a:srgbClr val="006666"/>
                </a:solidFill>
              </a:rPr>
              <a:t>Gemüse</a:t>
            </a:r>
            <a:endParaRPr lang="de-DE" altLang="de-DE" sz="1200" dirty="0">
              <a:solidFill>
                <a:srgbClr val="006666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716633" y="5139111"/>
            <a:ext cx="7432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1200" dirty="0" smtClean="0">
                <a:solidFill>
                  <a:srgbClr val="006666"/>
                </a:solidFill>
              </a:rPr>
              <a:t>Obst</a:t>
            </a:r>
            <a:endParaRPr lang="de-DE" altLang="de-DE" sz="1200" dirty="0">
              <a:solidFill>
                <a:srgbClr val="006666"/>
              </a:solidFill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4107444" y="3540631"/>
            <a:ext cx="145697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1100" dirty="0" smtClean="0">
                <a:solidFill>
                  <a:srgbClr val="006666"/>
                </a:solidFill>
              </a:rPr>
              <a:t>Empfohlen</a:t>
            </a:r>
            <a:endParaRPr lang="de-DE" altLang="de-DE" sz="1100" dirty="0">
              <a:solidFill>
                <a:srgbClr val="006666"/>
              </a:solidFill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 rot="16200000">
            <a:off x="-153679" y="4233979"/>
            <a:ext cx="14569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altLang="de-DE" sz="1200" dirty="0" smtClean="0">
                <a:solidFill>
                  <a:srgbClr val="00547E"/>
                </a:solidFill>
                <a:cs typeface="Arial" panose="020B0604020202020204" pitchFamily="34" charset="0"/>
              </a:rPr>
              <a:t>g/Tag</a:t>
            </a:r>
            <a:endParaRPr lang="de-DE" altLang="de-DE" sz="1200" dirty="0">
              <a:solidFill>
                <a:srgbClr val="00547E"/>
              </a:solidFill>
              <a:cs typeface="Arial" panose="020B0604020202020204" pitchFamily="34" charset="0"/>
            </a:endParaRPr>
          </a:p>
        </p:txBody>
      </p:sp>
      <p:pic>
        <p:nvPicPr>
          <p:cNvPr id="27" name="Bildplatzhalter 4" descr="Journal of Health Monitoring | 1/2018 | KiGGS Welle 2 – Erste Ergebnisse - Adobe Acrobat Pro DC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1" r="51247" b="16352"/>
          <a:stretch/>
        </p:blipFill>
        <p:spPr bwMode="auto">
          <a:xfrm>
            <a:off x="6960096" y="3140968"/>
            <a:ext cx="402788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Bildplatzhalter 4" descr="Journal of Health Monitoring | 1/2018 | KiGGS Welle 2 – Erste Ergebnisse - Adobe Acrobat Pro DC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t="82832" r="66473"/>
          <a:stretch>
            <a:fillRect/>
          </a:stretch>
        </p:blipFill>
        <p:spPr bwMode="auto">
          <a:xfrm>
            <a:off x="7403533" y="5480182"/>
            <a:ext cx="1952262" cy="40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bgerundetes Rechteck 4"/>
          <p:cNvSpPr/>
          <p:nvPr/>
        </p:nvSpPr>
        <p:spPr>
          <a:xfrm>
            <a:off x="7824192" y="3336373"/>
            <a:ext cx="576064" cy="1280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9912424" y="3336373"/>
            <a:ext cx="576064" cy="1280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2" name="Titel 1"/>
          <p:cNvSpPr txBox="1">
            <a:spLocks/>
          </p:cNvSpPr>
          <p:nvPr/>
        </p:nvSpPr>
        <p:spPr>
          <a:xfrm>
            <a:off x="619232" y="2693706"/>
            <a:ext cx="4612672" cy="40201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solidFill>
                  <a:prstClr val="black"/>
                </a:solidFill>
              </a:rPr>
              <a:t>Zu wenig Obst und Gemüse</a:t>
            </a:r>
            <a:endParaRPr lang="de-DE" sz="2800" b="1" dirty="0">
              <a:solidFill>
                <a:prstClr val="black"/>
              </a:solidFill>
            </a:endParaRPr>
          </a:p>
        </p:txBody>
      </p:sp>
      <p:sp>
        <p:nvSpPr>
          <p:cNvPr id="33" name="Titel 1"/>
          <p:cNvSpPr txBox="1">
            <a:spLocks/>
          </p:cNvSpPr>
          <p:nvPr/>
        </p:nvSpPr>
        <p:spPr>
          <a:xfrm>
            <a:off x="6667904" y="2693706"/>
            <a:ext cx="4612672" cy="40201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solidFill>
                  <a:prstClr val="black"/>
                </a:solidFill>
              </a:rPr>
              <a:t>Zu viel Süßgetränke</a:t>
            </a:r>
            <a:endParaRPr lang="de-DE" sz="2800" b="1" dirty="0">
              <a:solidFill>
                <a:prstClr val="black"/>
              </a:solidFill>
            </a:endParaRPr>
          </a:p>
        </p:txBody>
      </p:sp>
      <p:pic>
        <p:nvPicPr>
          <p:cNvPr id="36" name="Picture 2" descr="Bildergebnis fÃ¼r symbol mÃ¤nnlich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50"/>
          <a:stretch/>
        </p:blipFill>
        <p:spPr bwMode="auto">
          <a:xfrm>
            <a:off x="2948882" y="3372876"/>
            <a:ext cx="174717" cy="38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Bildergebnis fÃ¼r symbol mÃ¤nnlich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1" b="29846"/>
          <a:stretch/>
        </p:blipFill>
        <p:spPr bwMode="auto">
          <a:xfrm>
            <a:off x="1144123" y="3372876"/>
            <a:ext cx="252062" cy="27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Bildergebnis fÃ¼r symbol mÃ¤nnlich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50"/>
          <a:stretch/>
        </p:blipFill>
        <p:spPr bwMode="auto">
          <a:xfrm>
            <a:off x="7413378" y="3381959"/>
            <a:ext cx="174717" cy="38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Bildergebnis fÃ¼r symbol mÃ¤nnlich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1" b="32197"/>
          <a:stretch/>
        </p:blipFill>
        <p:spPr bwMode="auto">
          <a:xfrm>
            <a:off x="9355795" y="3381959"/>
            <a:ext cx="268597" cy="2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6041086" y="6453336"/>
            <a:ext cx="6096000" cy="2677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0" hangingPunct="0">
              <a:lnSpc>
                <a:spcPct val="114000"/>
              </a:lnSpc>
              <a:spcBef>
                <a:spcPts val="1200"/>
              </a:spcBef>
              <a:buClr>
                <a:srgbClr val="000066"/>
              </a:buClr>
              <a:buSzPct val="60000"/>
              <a:defRPr/>
            </a:pPr>
            <a:r>
              <a:rPr lang="de-DE" sz="1000" i="1" dirty="0" err="1" smtClean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BundesweiterErhebung</a:t>
            </a:r>
            <a:r>
              <a:rPr lang="de-DE" sz="1000" i="1" dirty="0" smtClean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 im Rahmen der KIGGS-Studie bei </a:t>
            </a:r>
            <a:r>
              <a:rPr lang="de-DE" sz="1000" i="1" dirty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&gt;2550 Kindern, 6-17 </a:t>
            </a:r>
            <a:r>
              <a:rPr lang="de-DE" sz="1000" i="1" dirty="0" smtClean="0">
                <a:solidFill>
                  <a:srgbClr val="333333"/>
                </a:solidFill>
                <a:ea typeface="ＭＳ Ｐゴシック" charset="0"/>
                <a:cs typeface="ＭＳ Ｐゴシック" charset="0"/>
              </a:rPr>
              <a:t>J.</a:t>
            </a:r>
            <a:endParaRPr lang="de-DE" sz="1000" i="1" dirty="0">
              <a:solidFill>
                <a:srgbClr val="333333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3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27348" y="330035"/>
            <a:ext cx="11964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prstClr val="white"/>
                </a:solidFill>
              </a:rPr>
              <a:t>Zunehmender Verzehr industriell hochverarbeiteter Lebensmittel, 2-19jährige </a:t>
            </a:r>
            <a:endParaRPr lang="de-DE" sz="2800" b="1" dirty="0">
              <a:solidFill>
                <a:prstClr val="white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8040216" y="6241570"/>
            <a:ext cx="40248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000" i="1" dirty="0" smtClean="0">
                <a:solidFill>
                  <a:srgbClr val="4D4D4D"/>
                </a:solidFill>
                <a:ea typeface="Calibri" panose="020F0502020204030204" pitchFamily="34" charset="0"/>
              </a:rPr>
              <a:t>Wang L et </a:t>
            </a:r>
            <a:r>
              <a:rPr lang="de-DE" sz="1000" i="1" dirty="0">
                <a:solidFill>
                  <a:srgbClr val="4D4D4D"/>
                </a:solidFill>
                <a:ea typeface="Calibri" panose="020F0502020204030204" pitchFamily="34" charset="0"/>
              </a:rPr>
              <a:t>al, </a:t>
            </a:r>
            <a:r>
              <a:rPr lang="en-US" sz="1000" i="1" dirty="0" smtClean="0">
                <a:solidFill>
                  <a:srgbClr val="333333"/>
                </a:solidFill>
              </a:rPr>
              <a:t>JAMA</a:t>
            </a:r>
            <a:r>
              <a:rPr lang="en-US" sz="1000" i="1" dirty="0">
                <a:solidFill>
                  <a:srgbClr val="333333"/>
                </a:solidFill>
              </a:rPr>
              <a:t>. 2021;326(6):519-530. </a:t>
            </a:r>
            <a:r>
              <a:rPr lang="en-US" sz="1000" i="1" dirty="0" smtClean="0">
                <a:solidFill>
                  <a:srgbClr val="333333"/>
                </a:solidFill>
              </a:rPr>
              <a:t>doi:10.1001/jama.2021.10238.</a:t>
            </a:r>
            <a:endParaRPr lang="en-US" sz="1000" i="1" dirty="0">
              <a:solidFill>
                <a:srgbClr val="333333"/>
              </a:solidFill>
            </a:endParaRPr>
          </a:p>
        </p:txBody>
      </p:sp>
      <p:pic>
        <p:nvPicPr>
          <p:cNvPr id="11" name="New pictur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717" y="1052736"/>
            <a:ext cx="5733955" cy="482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graphicFrame>
        <p:nvGraphicFramePr>
          <p:cNvPr id="7" name="Diagramm 6"/>
          <p:cNvGraphicFramePr/>
          <p:nvPr>
            <p:extLst/>
          </p:nvPr>
        </p:nvGraphicFramePr>
        <p:xfrm>
          <a:off x="34417" y="1027479"/>
          <a:ext cx="637688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hteck 8"/>
          <p:cNvSpPr/>
          <p:nvPr/>
        </p:nvSpPr>
        <p:spPr>
          <a:xfrm>
            <a:off x="9143785" y="6487791"/>
            <a:ext cx="28568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SzPct val="60000"/>
            </a:pPr>
            <a:r>
              <a:rPr lang="en-US" sz="1000" i="1" dirty="0">
                <a:solidFill>
                  <a:srgbClr val="333333"/>
                </a:solidFill>
              </a:rPr>
              <a:t>33 795 Kinder &amp; </a:t>
            </a:r>
            <a:r>
              <a:rPr lang="en-US" sz="1000" i="1" dirty="0" err="1">
                <a:solidFill>
                  <a:srgbClr val="333333"/>
                </a:solidFill>
              </a:rPr>
              <a:t>Jugendliche</a:t>
            </a:r>
            <a:r>
              <a:rPr lang="en-US" sz="1000" i="1" dirty="0">
                <a:solidFill>
                  <a:srgbClr val="333333"/>
                </a:solidFill>
              </a:rPr>
              <a:t> (2-19 J.) NHANES, USA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96794" y="991761"/>
            <a:ext cx="514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</a:rPr>
              <a:t>E%</a:t>
            </a:r>
            <a:endParaRPr lang="de-DE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27348" y="330035"/>
            <a:ext cx="11964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prstClr val="white"/>
                </a:solidFill>
              </a:rPr>
              <a:t>Zunehmender Verzehr industriell hochverarbeiteter Lebensmittel, 2-19jährige </a:t>
            </a:r>
            <a:endParaRPr lang="de-DE" sz="2800" b="1" dirty="0">
              <a:solidFill>
                <a:prstClr val="white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8040216" y="6241570"/>
            <a:ext cx="40248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000" i="1" dirty="0" smtClean="0">
                <a:solidFill>
                  <a:srgbClr val="4D4D4D"/>
                </a:solidFill>
                <a:ea typeface="Calibri" panose="020F0502020204030204" pitchFamily="34" charset="0"/>
              </a:rPr>
              <a:t>Wang L et </a:t>
            </a:r>
            <a:r>
              <a:rPr lang="de-DE" sz="1000" i="1" dirty="0">
                <a:solidFill>
                  <a:srgbClr val="4D4D4D"/>
                </a:solidFill>
                <a:ea typeface="Calibri" panose="020F0502020204030204" pitchFamily="34" charset="0"/>
              </a:rPr>
              <a:t>al, </a:t>
            </a:r>
            <a:r>
              <a:rPr lang="en-US" sz="1000" i="1" dirty="0" smtClean="0">
                <a:solidFill>
                  <a:srgbClr val="333333"/>
                </a:solidFill>
              </a:rPr>
              <a:t>JAMA</a:t>
            </a:r>
            <a:r>
              <a:rPr lang="en-US" sz="1000" i="1" dirty="0">
                <a:solidFill>
                  <a:srgbClr val="333333"/>
                </a:solidFill>
              </a:rPr>
              <a:t>. 2021;326(6):519-530. </a:t>
            </a:r>
            <a:r>
              <a:rPr lang="en-US" sz="1000" i="1" dirty="0" smtClean="0">
                <a:solidFill>
                  <a:srgbClr val="333333"/>
                </a:solidFill>
              </a:rPr>
              <a:t>doi:10.1001/jama.2021.10238.</a:t>
            </a:r>
            <a:endParaRPr lang="en-US" sz="1000" i="1" dirty="0">
              <a:solidFill>
                <a:srgbClr val="333333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9143785" y="6487791"/>
            <a:ext cx="28568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SzPct val="60000"/>
            </a:pPr>
            <a:r>
              <a:rPr lang="en-US" sz="1000" i="1" dirty="0">
                <a:solidFill>
                  <a:srgbClr val="333333"/>
                </a:solidFill>
              </a:rPr>
              <a:t>33 795 Kinder &amp; </a:t>
            </a:r>
            <a:r>
              <a:rPr lang="en-US" sz="1000" i="1" dirty="0" err="1">
                <a:solidFill>
                  <a:srgbClr val="333333"/>
                </a:solidFill>
              </a:rPr>
              <a:t>Jugendliche</a:t>
            </a:r>
            <a:r>
              <a:rPr lang="en-US" sz="1000" i="1" dirty="0">
                <a:solidFill>
                  <a:srgbClr val="333333"/>
                </a:solidFill>
              </a:rPr>
              <a:t> (2-19 J.) NHANES, USA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1895702" y="1000405"/>
            <a:ext cx="240033" cy="1973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91344" y="3356993"/>
            <a:ext cx="11863927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9126" tIns="54564" rIns="109126" bIns="54564"/>
          <a:lstStyle/>
          <a:p>
            <a:pPr marL="314212" indent="-314212" eaLnBrk="0" hangingPunct="0">
              <a:lnSpc>
                <a:spcPct val="112000"/>
              </a:lnSpc>
              <a:spcAft>
                <a:spcPts val="1200"/>
              </a:spcAft>
              <a:buClr>
                <a:srgbClr val="000066"/>
              </a:buClr>
              <a:buSzPct val="60000"/>
              <a:buFont typeface="Wingdings" charset="0"/>
              <a:buChar char="l"/>
              <a:defRPr/>
            </a:pPr>
            <a:r>
              <a:rPr lang="de-DE" sz="2800" dirty="0" smtClean="0">
                <a:solidFill>
                  <a:srgbClr val="1F497D"/>
                </a:solidFill>
                <a:ea typeface="ＭＳ Ｐゴシック" charset="0"/>
                <a:cs typeface="ＭＳ Ｐゴシック" charset="0"/>
              </a:rPr>
              <a:t>Hochverarbeitete Lebensmittel haben insgesamt eine deutlich schlechtere Nährstoffzusammensetzung als nicht oder wenig verarbeitete Lebensmittel</a:t>
            </a:r>
          </a:p>
          <a:p>
            <a:pPr marL="314212" indent="-314212" eaLnBrk="0" hangingPunct="0">
              <a:lnSpc>
                <a:spcPct val="112000"/>
              </a:lnSpc>
              <a:spcAft>
                <a:spcPts val="1200"/>
              </a:spcAft>
              <a:buClr>
                <a:srgbClr val="000066"/>
              </a:buClr>
              <a:buSzPct val="60000"/>
              <a:buFont typeface="Wingdings" charset="0"/>
              <a:buChar char="l"/>
              <a:defRPr/>
            </a:pPr>
            <a:r>
              <a:rPr lang="de-DE" sz="2800" dirty="0">
                <a:solidFill>
                  <a:srgbClr val="1F497D"/>
                </a:solidFill>
                <a:ea typeface="ＭＳ Ｐゴシック" charset="0"/>
                <a:cs typeface="ＭＳ Ｐゴシック" charset="0"/>
              </a:rPr>
              <a:t>Hochverarbeitete Lebensmittel </a:t>
            </a:r>
            <a:r>
              <a:rPr lang="de-DE" sz="2800" dirty="0" smtClean="0">
                <a:solidFill>
                  <a:srgbClr val="1F497D"/>
                </a:solidFill>
                <a:ea typeface="ＭＳ Ｐゴシック" charset="0"/>
                <a:cs typeface="ＭＳ Ｐゴシック" charset="0"/>
              </a:rPr>
              <a:t>enthalten mehr Kohlenhydrate und mehr </a:t>
            </a:r>
            <a:r>
              <a:rPr lang="de-DE" sz="2800" dirty="0">
                <a:solidFill>
                  <a:srgbClr val="1F497D"/>
                </a:solidFill>
                <a:ea typeface="ＭＳ Ｐゴシック" charset="0"/>
                <a:cs typeface="ＭＳ Ｐゴシック" charset="0"/>
              </a:rPr>
              <a:t>Kohlenhydrate </a:t>
            </a:r>
            <a:r>
              <a:rPr lang="de-DE" sz="2800" dirty="0" smtClean="0">
                <a:solidFill>
                  <a:srgbClr val="1F497D"/>
                </a:solidFill>
                <a:ea typeface="ＭＳ Ｐゴシック" charset="0"/>
                <a:cs typeface="ＭＳ Ｐゴシック" charset="0"/>
              </a:rPr>
              <a:t>schlechter Qualität, mit höherem Gehalt an Zucker und geringem Gehalt an Ballaststoffen und Eiweiß</a:t>
            </a:r>
            <a:endParaRPr lang="de-DE" sz="2800" dirty="0">
              <a:solidFill>
                <a:srgbClr val="1F497D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4" name="New pictur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51"/>
          <a:stretch/>
        </p:blipFill>
        <p:spPr bwMode="auto">
          <a:xfrm>
            <a:off x="2513354" y="996286"/>
            <a:ext cx="6723498" cy="227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5" name="Abgerundetes Rechteck 14"/>
          <p:cNvSpPr/>
          <p:nvPr/>
        </p:nvSpPr>
        <p:spPr>
          <a:xfrm>
            <a:off x="2353916" y="942157"/>
            <a:ext cx="318875" cy="2697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5849133" y="932032"/>
            <a:ext cx="318875" cy="2697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6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in graphic"/>
          <p:cNvPicPr/>
          <p:nvPr/>
        </p:nvPicPr>
        <p:blipFill>
          <a:blip r:embed="rId2"/>
          <a:stretch/>
        </p:blipFill>
        <p:spPr>
          <a:xfrm>
            <a:off x="7104112" y="1028671"/>
            <a:ext cx="5040560" cy="4840184"/>
          </a:xfrm>
          <a:prstGeom prst="rect">
            <a:avLst/>
          </a:prstGeom>
          <a:ln>
            <a:noFill/>
          </a:ln>
        </p:spPr>
      </p:pic>
      <p:sp>
        <p:nvSpPr>
          <p:cNvPr id="8" name="Textfeld 7"/>
          <p:cNvSpPr txBox="1"/>
          <p:nvPr/>
        </p:nvSpPr>
        <p:spPr>
          <a:xfrm>
            <a:off x="227348" y="330035"/>
            <a:ext cx="11964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prstClr val="white"/>
                </a:solidFill>
              </a:rPr>
              <a:t>Hochverarbeitete Lebensmittel machen krank: Randomisierte Studie</a:t>
            </a:r>
            <a:endParaRPr lang="de-DE" sz="2800" b="1" dirty="0">
              <a:solidFill>
                <a:prstClr val="white"/>
              </a:solidFill>
            </a:endParaRPr>
          </a:p>
        </p:txBody>
      </p:sp>
      <p:sp>
        <p:nvSpPr>
          <p:cNvPr id="9" name="TextShape 1"/>
          <p:cNvSpPr txBox="1"/>
          <p:nvPr/>
        </p:nvSpPr>
        <p:spPr>
          <a:xfrm>
            <a:off x="3359696" y="6237312"/>
            <a:ext cx="8640000" cy="24476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r">
              <a:spcAft>
                <a:spcPts val="3186"/>
              </a:spcAft>
            </a:pPr>
            <a:r>
              <a:rPr lang="en-US" sz="1000" i="1" spc="-1" dirty="0" smtClean="0">
                <a:solidFill>
                  <a:srgbClr val="333333"/>
                </a:solidFill>
              </a:rPr>
              <a:t>Hall KD et al.  Metabolism</a:t>
            </a:r>
            <a:r>
              <a:rPr lang="en-US" sz="1000" spc="-1" dirty="0">
                <a:solidFill>
                  <a:srgbClr val="333333"/>
                </a:solidFill>
              </a:rPr>
              <a:t> </a:t>
            </a:r>
            <a:r>
              <a:rPr lang="en-US" sz="1000" spc="-1" dirty="0" smtClean="0">
                <a:solidFill>
                  <a:srgbClr val="333333"/>
                </a:solidFill>
              </a:rPr>
              <a:t>2019;30: 67-77. DOI</a:t>
            </a:r>
            <a:r>
              <a:rPr lang="en-US" sz="1000" spc="-1" dirty="0">
                <a:solidFill>
                  <a:srgbClr val="333333"/>
                </a:solidFill>
              </a:rPr>
              <a:t>: 10.1016/j.cmet.2019.05.008</a:t>
            </a:r>
          </a:p>
        </p:txBody>
      </p:sp>
      <p:pic>
        <p:nvPicPr>
          <p:cNvPr id="10" name="Main graphic"/>
          <p:cNvPicPr/>
          <p:nvPr/>
        </p:nvPicPr>
        <p:blipFill rotWithShape="1">
          <a:blip r:embed="rId2"/>
          <a:srcRect l="36977" t="1812" r="37309" b="80335"/>
          <a:stretch/>
        </p:blipFill>
        <p:spPr>
          <a:xfrm>
            <a:off x="7390681" y="2109977"/>
            <a:ext cx="4540889" cy="454927"/>
          </a:xfrm>
          <a:prstGeom prst="rect">
            <a:avLst/>
          </a:prstGeom>
          <a:ln>
            <a:noFill/>
          </a:ln>
        </p:spPr>
      </p:pic>
      <p:pic>
        <p:nvPicPr>
          <p:cNvPr id="11" name="Main graphic"/>
          <p:cNvPicPr/>
          <p:nvPr/>
        </p:nvPicPr>
        <p:blipFill rotWithShape="1">
          <a:blip r:embed="rId2"/>
          <a:srcRect l="36977" t="1812" r="37309" b="88340"/>
          <a:stretch/>
        </p:blipFill>
        <p:spPr>
          <a:xfrm>
            <a:off x="7247436" y="1063892"/>
            <a:ext cx="1728884" cy="276876"/>
          </a:xfrm>
          <a:prstGeom prst="rect">
            <a:avLst/>
          </a:prstGeom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7173197" y="1043444"/>
            <a:ext cx="1731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Hochverarbeitet</a:t>
            </a:r>
            <a:endParaRPr lang="de-DE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2" name="Main graphic"/>
          <p:cNvPicPr/>
          <p:nvPr/>
        </p:nvPicPr>
        <p:blipFill rotWithShape="1">
          <a:blip r:embed="rId2"/>
          <a:srcRect l="36977" t="1812" r="37309" b="88340"/>
          <a:stretch/>
        </p:blipFill>
        <p:spPr>
          <a:xfrm>
            <a:off x="10202687" y="1073184"/>
            <a:ext cx="1728884" cy="276876"/>
          </a:xfrm>
          <a:prstGeom prst="rect">
            <a:avLst/>
          </a:prstGeom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10128448" y="1052736"/>
            <a:ext cx="1904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Wenig Verarbeitet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104112" y="1997451"/>
            <a:ext cx="504056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de-DE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Ernährung in zufälliger Folge angeboten, mit gleichem Gehalt an Energie, Zucker, Fett, Protein, Ballaststoffen</a:t>
            </a:r>
            <a:endParaRPr lang="de-DE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956" y="2204865"/>
            <a:ext cx="3986607" cy="2181782"/>
          </a:xfrm>
          <a:prstGeom prst="rect">
            <a:avLst/>
          </a:prstGeom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15928" y="4797152"/>
            <a:ext cx="6888184" cy="104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9126" tIns="54564" rIns="109126" bIns="54564"/>
          <a:lstStyle/>
          <a:p>
            <a:pPr marL="314212" indent="-314212" eaLnBrk="0" hangingPunct="0">
              <a:lnSpc>
                <a:spcPct val="112000"/>
              </a:lnSpc>
              <a:spcAft>
                <a:spcPts val="1800"/>
              </a:spcAft>
              <a:buClr>
                <a:srgbClr val="000066"/>
              </a:buClr>
              <a:buSzPct val="60000"/>
              <a:buFont typeface="Wingdings" charset="0"/>
              <a:buChar char="l"/>
              <a:defRPr/>
            </a:pPr>
            <a:r>
              <a:rPr lang="de-DE" sz="2800" dirty="0" smtClean="0">
                <a:solidFill>
                  <a:srgbClr val="1F497D"/>
                </a:solidFill>
                <a:ea typeface="ＭＳ Ｐゴシック" charset="0"/>
                <a:cs typeface="ＭＳ Ｐゴシック" charset="0"/>
              </a:rPr>
              <a:t>Hochverarbeitete Lebensmittel erhöhen Kalorienzufuhr und Körpergewicht</a:t>
            </a:r>
            <a:endParaRPr lang="de-DE" sz="2800" dirty="0">
              <a:solidFill>
                <a:srgbClr val="1F497D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79" y="1017180"/>
            <a:ext cx="3168933" cy="158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472315" y="1765933"/>
            <a:ext cx="6825135" cy="391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9126" tIns="54564" rIns="109126" bIns="54564"/>
          <a:lstStyle/>
          <a:p>
            <a:pPr marL="314212" indent="-314212" eaLnBrk="0" hangingPunct="0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Clr>
                <a:srgbClr val="000066"/>
              </a:buClr>
              <a:buSzPct val="60000"/>
              <a:buFont typeface="Wingdings" charset="0"/>
              <a:buChar char="l"/>
              <a:defRPr/>
            </a:pPr>
            <a:r>
              <a:rPr lang="de-DE" altLang="de-DE" sz="2600" dirty="0" smtClean="0">
                <a:solidFill>
                  <a:srgbClr val="1F497D"/>
                </a:solidFill>
              </a:rPr>
              <a:t>Erhöht Verzehr (2-11 J starke Evidenz)</a:t>
            </a:r>
          </a:p>
          <a:p>
            <a:pPr marL="314212" indent="-314212" eaLnBrk="0" hangingPunct="0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Clr>
                <a:srgbClr val="000066"/>
              </a:buClr>
              <a:buSzPct val="60000"/>
              <a:buFont typeface="Wingdings" charset="0"/>
              <a:buChar char="l"/>
              <a:defRPr/>
            </a:pPr>
            <a:r>
              <a:rPr lang="de-DE" altLang="de-DE" sz="2600" dirty="0" smtClean="0">
                <a:solidFill>
                  <a:srgbClr val="1F497D"/>
                </a:solidFill>
              </a:rPr>
              <a:t>Assoziiert mit Häufigkeit d. Adipositas (2-18 J) </a:t>
            </a:r>
            <a:endParaRPr lang="de-DE" altLang="de-DE" sz="2600" dirty="0">
              <a:solidFill>
                <a:srgbClr val="1F497D"/>
              </a:solidFill>
            </a:endParaRPr>
          </a:p>
          <a:p>
            <a:pPr marL="314212" indent="-314212" eaLnBrk="0" hangingPunct="0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Clr>
                <a:srgbClr val="000066"/>
              </a:buClr>
              <a:buSzPct val="60000"/>
              <a:buFont typeface="Wingdings" charset="0"/>
              <a:buChar char="l"/>
              <a:defRPr/>
            </a:pPr>
            <a:r>
              <a:rPr lang="de-DE" altLang="de-DE" sz="2600" dirty="0" smtClean="0">
                <a:solidFill>
                  <a:srgbClr val="1F497D"/>
                </a:solidFill>
              </a:rPr>
              <a:t>Kinder </a:t>
            </a:r>
            <a:r>
              <a:rPr lang="de-DE" altLang="de-DE" sz="2600" dirty="0">
                <a:solidFill>
                  <a:srgbClr val="1F497D"/>
                </a:solidFill>
              </a:rPr>
              <a:t>bis </a:t>
            </a:r>
            <a:r>
              <a:rPr lang="de-DE" altLang="de-DE" sz="2600" dirty="0" smtClean="0">
                <a:solidFill>
                  <a:srgbClr val="1F497D"/>
                </a:solidFill>
              </a:rPr>
              <a:t>4 J können nicht klar zwischen Programm und Werbung unterscheiden</a:t>
            </a:r>
          </a:p>
          <a:p>
            <a:pPr marL="314212" indent="-314212" eaLnBrk="0" hangingPunct="0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Clr>
                <a:srgbClr val="000066"/>
              </a:buClr>
              <a:buSzPct val="60000"/>
              <a:buFont typeface="Wingdings" charset="0"/>
              <a:buChar char="l"/>
              <a:defRPr/>
            </a:pPr>
            <a:r>
              <a:rPr lang="de-DE" altLang="de-DE" sz="2600" dirty="0">
                <a:solidFill>
                  <a:srgbClr val="1F497D"/>
                </a:solidFill>
              </a:rPr>
              <a:t>Kinder bis 8 J </a:t>
            </a:r>
            <a:r>
              <a:rPr lang="de-DE" altLang="de-DE" sz="2600" dirty="0" smtClean="0">
                <a:solidFill>
                  <a:srgbClr val="1F497D"/>
                </a:solidFill>
              </a:rPr>
              <a:t>können den nicht-faktischen, verführenden Charakter </a:t>
            </a:r>
            <a:r>
              <a:rPr lang="de-DE" altLang="de-DE" sz="2600" dirty="0">
                <a:solidFill>
                  <a:srgbClr val="1F497D"/>
                </a:solidFill>
              </a:rPr>
              <a:t>von </a:t>
            </a:r>
            <a:r>
              <a:rPr lang="de-DE" altLang="de-DE" sz="2600" dirty="0" smtClean="0">
                <a:solidFill>
                  <a:srgbClr val="1F497D"/>
                </a:solidFill>
              </a:rPr>
              <a:t>Werbung kaum verstehen</a:t>
            </a:r>
            <a:endParaRPr lang="de-DE" altLang="de-DE" sz="2600" dirty="0">
              <a:solidFill>
                <a:srgbClr val="1F497D"/>
              </a:solidFill>
            </a:endParaRPr>
          </a:p>
          <a:p>
            <a:pPr eaLnBrk="0" hangingPunct="0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  <a:buClr>
                <a:srgbClr val="000066"/>
              </a:buClr>
              <a:buSzPct val="60000"/>
              <a:defRPr/>
            </a:pPr>
            <a:endParaRPr lang="en-GB" altLang="ja-JP" sz="2600" dirty="0">
              <a:solidFill>
                <a:prstClr val="black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29098" y="6222712"/>
            <a:ext cx="2756327" cy="34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sz="900" i="1" dirty="0">
                <a:solidFill>
                  <a:srgbClr val="4D4D4D"/>
                </a:solidFill>
                <a:latin typeface="Calibri"/>
              </a:rPr>
              <a:t>Norman et al. </a:t>
            </a:r>
            <a:r>
              <a:rPr lang="en-US" sz="900" i="1" dirty="0" err="1" smtClean="0">
                <a:solidFill>
                  <a:srgbClr val="4D4D4D"/>
                </a:solidFill>
                <a:latin typeface="Calibri"/>
              </a:rPr>
              <a:t>Int</a:t>
            </a:r>
            <a:r>
              <a:rPr lang="en-US" sz="900" i="1" dirty="0" smtClean="0">
                <a:solidFill>
                  <a:srgbClr val="4D4D4D"/>
                </a:solidFill>
                <a:latin typeface="Calibri"/>
              </a:rPr>
              <a:t> J </a:t>
            </a:r>
            <a:r>
              <a:rPr lang="en-US" sz="900" i="1" dirty="0" err="1" smtClean="0">
                <a:solidFill>
                  <a:srgbClr val="4D4D4D"/>
                </a:solidFill>
                <a:latin typeface="Calibri"/>
              </a:rPr>
              <a:t>Behav</a:t>
            </a:r>
            <a:r>
              <a:rPr lang="en-US" sz="900" i="1" dirty="0" smtClean="0">
                <a:solidFill>
                  <a:srgbClr val="4D4D4D"/>
                </a:solidFill>
                <a:latin typeface="Calibri"/>
              </a:rPr>
              <a:t> Nutr </a:t>
            </a:r>
            <a:r>
              <a:rPr lang="en-US" sz="900" i="1" dirty="0" err="1" smtClean="0">
                <a:solidFill>
                  <a:srgbClr val="4D4D4D"/>
                </a:solidFill>
                <a:latin typeface="Calibri"/>
              </a:rPr>
              <a:t>Phys</a:t>
            </a:r>
            <a:r>
              <a:rPr lang="en-US" sz="900" i="1" dirty="0" smtClean="0">
                <a:solidFill>
                  <a:srgbClr val="4D4D4D"/>
                </a:solidFill>
                <a:latin typeface="Calibri"/>
              </a:rPr>
              <a:t> Act 2018; 15:37</a:t>
            </a:r>
            <a:endParaRPr lang="en-US" altLang="en-US" sz="900" i="1" dirty="0">
              <a:solidFill>
                <a:srgbClr val="4D4D4D"/>
              </a:solidFill>
              <a:latin typeface="Calibri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38604" y="1052736"/>
            <a:ext cx="47933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1F497D"/>
                </a:solidFill>
              </a:rPr>
              <a:t>Werbung erhöht Energiezufuhr</a:t>
            </a:r>
          </a:p>
          <a:p>
            <a:pPr algn="ctr"/>
            <a:r>
              <a:rPr lang="de-DE" sz="1600" dirty="0" smtClean="0">
                <a:solidFill>
                  <a:srgbClr val="1F497D"/>
                </a:solidFill>
              </a:rPr>
              <a:t>Randomisierte Überkreuz-Studie, 7-12 J, n=160</a:t>
            </a:r>
            <a:endParaRPr lang="de-DE" sz="1600" dirty="0">
              <a:solidFill>
                <a:srgbClr val="1F497D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08391" y="1052736"/>
            <a:ext cx="5752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1F497D"/>
                </a:solidFill>
              </a:rPr>
              <a:t>Werbung fördert kindliche Adipositas</a:t>
            </a:r>
            <a:endParaRPr lang="de-DE" sz="2800" b="1" dirty="0">
              <a:solidFill>
                <a:srgbClr val="1F497D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913" r="22568"/>
          <a:stretch/>
        </p:blipFill>
        <p:spPr>
          <a:xfrm>
            <a:off x="316735" y="1802503"/>
            <a:ext cx="4428492" cy="406489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2"/>
          <a:srcRect l="76043" t="6602" b="80998"/>
          <a:stretch/>
        </p:blipFill>
        <p:spPr>
          <a:xfrm>
            <a:off x="3097310" y="2484806"/>
            <a:ext cx="1875638" cy="681879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1334996" y="5677652"/>
            <a:ext cx="9660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</a:rPr>
              <a:t>TV-</a:t>
            </a:r>
            <a:r>
              <a:rPr lang="de-DE" sz="1200" dirty="0">
                <a:solidFill>
                  <a:prstClr val="black"/>
                </a:solidFill>
              </a:rPr>
              <a:t>W</a:t>
            </a:r>
            <a:r>
              <a:rPr lang="de-DE" sz="1200" dirty="0" smtClean="0">
                <a:solidFill>
                  <a:prstClr val="black"/>
                </a:solidFill>
              </a:rPr>
              <a:t>erbung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927648" y="5677652"/>
            <a:ext cx="179004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</a:rPr>
              <a:t>TV &amp; Videospiel-Werbung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8280920" y="6263734"/>
            <a:ext cx="37917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GB" altLang="en-US" sz="1000" i="1" dirty="0">
                <a:solidFill>
                  <a:srgbClr val="4D4D4D"/>
                </a:solidFill>
              </a:rPr>
              <a:t>Report of US </a:t>
            </a:r>
            <a:r>
              <a:rPr lang="en-GB" altLang="ja-JP" sz="1000" i="1" dirty="0">
                <a:solidFill>
                  <a:srgbClr val="4D4D4D"/>
                </a:solidFill>
              </a:rPr>
              <a:t>Institute of </a:t>
            </a:r>
            <a:r>
              <a:rPr lang="en-GB" altLang="ja-JP" sz="1000" i="1" dirty="0" smtClean="0">
                <a:solidFill>
                  <a:srgbClr val="4D4D4D"/>
                </a:solidFill>
              </a:rPr>
              <a:t>Medicine to US </a:t>
            </a:r>
            <a:r>
              <a:rPr lang="en-GB" altLang="ja-JP" sz="1000" i="1" dirty="0">
                <a:solidFill>
                  <a:srgbClr val="4D4D4D"/>
                </a:solidFill>
              </a:rPr>
              <a:t>Congress, </a:t>
            </a:r>
            <a:r>
              <a:rPr lang="en-GB" altLang="ja-JP" sz="1000" i="1" dirty="0" smtClean="0">
                <a:solidFill>
                  <a:srgbClr val="4D4D4D"/>
                </a:solidFill>
              </a:rPr>
              <a:t>sponsored </a:t>
            </a:r>
            <a:r>
              <a:rPr lang="en-GB" altLang="ja-JP" sz="1000" i="1" dirty="0">
                <a:solidFill>
                  <a:srgbClr val="4D4D4D"/>
                </a:solidFill>
              </a:rPr>
              <a:t>by </a:t>
            </a:r>
            <a:r>
              <a:rPr lang="en-GB" altLang="ja-JP" sz="1000" i="1" dirty="0" smtClean="0">
                <a:solidFill>
                  <a:srgbClr val="4D4D4D"/>
                </a:solidFill>
              </a:rPr>
              <a:t>CDC</a:t>
            </a:r>
            <a:endParaRPr lang="de-DE" altLang="en-US" sz="1000" i="1" dirty="0">
              <a:solidFill>
                <a:srgbClr val="4D4D4D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27348" y="330035"/>
            <a:ext cx="11964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prstClr val="white"/>
                </a:solidFill>
              </a:rPr>
              <a:t>Werbung an Kinder macht Kinder krank</a:t>
            </a:r>
            <a:endParaRPr lang="de-DE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3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040216" y="6241570"/>
            <a:ext cx="40248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de-DE" sz="1000" i="1" dirty="0" smtClean="0">
                <a:solidFill>
                  <a:srgbClr val="333333"/>
                </a:solidFill>
              </a:rPr>
              <a:t>Coates AE et </a:t>
            </a:r>
            <a:r>
              <a:rPr lang="en-GB" altLang="de-DE" sz="1000" i="1" dirty="0">
                <a:solidFill>
                  <a:srgbClr val="333333"/>
                </a:solidFill>
              </a:rPr>
              <a:t>al. </a:t>
            </a:r>
            <a:r>
              <a:rPr lang="en-GB" altLang="de-DE" sz="1000" i="1" dirty="0" err="1">
                <a:solidFill>
                  <a:srgbClr val="333333"/>
                </a:solidFill>
              </a:rPr>
              <a:t>Pediatrics</a:t>
            </a:r>
            <a:r>
              <a:rPr lang="en-GB" altLang="de-DE" sz="1000" i="1" dirty="0">
                <a:solidFill>
                  <a:srgbClr val="333333"/>
                </a:solidFill>
              </a:rPr>
              <a:t> 2019;143:e20182554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5" b="2940"/>
          <a:stretch/>
        </p:blipFill>
        <p:spPr bwMode="auto">
          <a:xfrm>
            <a:off x="7009210" y="1052736"/>
            <a:ext cx="4880862" cy="481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3" r="3807" b="90044"/>
          <a:stretch/>
        </p:blipFill>
        <p:spPr bwMode="auto">
          <a:xfrm>
            <a:off x="7680176" y="1122305"/>
            <a:ext cx="2268343" cy="82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27348" y="330035"/>
            <a:ext cx="11964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prstClr val="white"/>
                </a:solidFill>
              </a:rPr>
              <a:t>Werbung an Kinder macht Kinder krank</a:t>
            </a:r>
            <a:endParaRPr lang="de-DE" sz="2800" b="1" dirty="0">
              <a:solidFill>
                <a:prstClr val="white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23312" y="1268760"/>
            <a:ext cx="6815366" cy="37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9126" tIns="54564" rIns="109126" bIns="54564"/>
          <a:lstStyle/>
          <a:p>
            <a:pPr marL="314212" indent="-314212" eaLnBrk="0" hangingPunct="0">
              <a:lnSpc>
                <a:spcPct val="114000"/>
              </a:lnSpc>
              <a:spcAft>
                <a:spcPts val="1800"/>
              </a:spcAft>
              <a:buClr>
                <a:srgbClr val="000066"/>
              </a:buClr>
              <a:buSzPct val="60000"/>
              <a:buFont typeface="Wingdings" charset="0"/>
              <a:buChar char="l"/>
              <a:defRPr/>
            </a:pPr>
            <a:r>
              <a:rPr lang="en-US" sz="2800" dirty="0" smtClean="0">
                <a:solidFill>
                  <a:srgbClr val="1F497D"/>
                </a:solidFill>
              </a:rPr>
              <a:t>176 Kinder, 9-11 J, </a:t>
            </a:r>
            <a:r>
              <a:rPr lang="en-US" sz="2800" dirty="0" err="1" smtClean="0">
                <a:solidFill>
                  <a:srgbClr val="1F497D"/>
                </a:solidFill>
              </a:rPr>
              <a:t>randomisiert</a:t>
            </a:r>
            <a:r>
              <a:rPr lang="en-US" sz="2800" dirty="0" smtClean="0">
                <a:solidFill>
                  <a:srgbClr val="1F497D"/>
                </a:solidFill>
              </a:rPr>
              <a:t> </a:t>
            </a:r>
            <a:r>
              <a:rPr lang="en-US" sz="2800" dirty="0" err="1" smtClean="0">
                <a:solidFill>
                  <a:srgbClr val="1F497D"/>
                </a:solidFill>
              </a:rPr>
              <a:t>zu</a:t>
            </a:r>
            <a:r>
              <a:rPr lang="en-US" sz="2800" dirty="0" smtClean="0">
                <a:solidFill>
                  <a:srgbClr val="1F497D"/>
                </a:solidFill>
              </a:rPr>
              <a:t> </a:t>
            </a:r>
            <a:r>
              <a:rPr lang="en-US" sz="2800" dirty="0" err="1" smtClean="0">
                <a:solidFill>
                  <a:srgbClr val="1F497D"/>
                </a:solidFill>
              </a:rPr>
              <a:t>Instragram</a:t>
            </a:r>
            <a:r>
              <a:rPr lang="en-US" sz="2800" dirty="0" smtClean="0">
                <a:solidFill>
                  <a:srgbClr val="1F497D"/>
                </a:solidFill>
              </a:rPr>
              <a:t> </a:t>
            </a:r>
            <a:r>
              <a:rPr lang="en-US" sz="2800" dirty="0" err="1" smtClean="0">
                <a:solidFill>
                  <a:srgbClr val="1F497D"/>
                </a:solidFill>
              </a:rPr>
              <a:t>mit</a:t>
            </a:r>
            <a:r>
              <a:rPr lang="en-US" sz="2800" dirty="0" smtClean="0">
                <a:solidFill>
                  <a:srgbClr val="1F497D"/>
                </a:solidFill>
              </a:rPr>
              <a:t> YouTube Video </a:t>
            </a:r>
            <a:r>
              <a:rPr lang="en-US" sz="2800" dirty="0" err="1" smtClean="0">
                <a:solidFill>
                  <a:srgbClr val="1F497D"/>
                </a:solidFill>
              </a:rPr>
              <a:t>Influencern</a:t>
            </a:r>
            <a:r>
              <a:rPr lang="en-US" sz="2800" dirty="0" smtClean="0">
                <a:solidFill>
                  <a:srgbClr val="1F497D"/>
                </a:solidFill>
              </a:rPr>
              <a:t>: “</a:t>
            </a:r>
            <a:r>
              <a:rPr lang="en-US" sz="2800" dirty="0" err="1" smtClean="0">
                <a:solidFill>
                  <a:srgbClr val="1F497D"/>
                </a:solidFill>
              </a:rPr>
              <a:t>Keine</a:t>
            </a:r>
            <a:r>
              <a:rPr lang="en-US" sz="2800" dirty="0" smtClean="0">
                <a:solidFill>
                  <a:srgbClr val="1F497D"/>
                </a:solidFill>
              </a:rPr>
              <a:t> </a:t>
            </a:r>
            <a:r>
              <a:rPr lang="en-US" sz="2800" dirty="0" err="1" smtClean="0">
                <a:solidFill>
                  <a:srgbClr val="1F497D"/>
                </a:solidFill>
              </a:rPr>
              <a:t>Lebensmittel</a:t>
            </a:r>
            <a:r>
              <a:rPr lang="en-US" sz="2800" dirty="0" smtClean="0">
                <a:solidFill>
                  <a:srgbClr val="1F497D"/>
                </a:solidFill>
              </a:rPr>
              <a:t>”, “</a:t>
            </a:r>
            <a:r>
              <a:rPr lang="en-US" sz="2800" dirty="0" err="1" smtClean="0">
                <a:solidFill>
                  <a:srgbClr val="1F497D"/>
                </a:solidFill>
              </a:rPr>
              <a:t>Gesunde</a:t>
            </a:r>
            <a:r>
              <a:rPr lang="en-US" sz="2800" dirty="0" smtClean="0">
                <a:solidFill>
                  <a:srgbClr val="1F497D"/>
                </a:solidFill>
              </a:rPr>
              <a:t> Snacks”, </a:t>
            </a:r>
            <a:r>
              <a:rPr lang="en-US" sz="2800" dirty="0" err="1" smtClean="0">
                <a:solidFill>
                  <a:srgbClr val="1F497D"/>
                </a:solidFill>
              </a:rPr>
              <a:t>oder</a:t>
            </a:r>
            <a:r>
              <a:rPr lang="en-US" sz="2800" dirty="0" smtClean="0">
                <a:solidFill>
                  <a:srgbClr val="1F497D"/>
                </a:solidFill>
              </a:rPr>
              <a:t> “</a:t>
            </a:r>
            <a:r>
              <a:rPr lang="en-US" sz="2800" dirty="0" err="1" smtClean="0">
                <a:solidFill>
                  <a:srgbClr val="1F497D"/>
                </a:solidFill>
              </a:rPr>
              <a:t>Ungesunde</a:t>
            </a:r>
            <a:r>
              <a:rPr lang="en-US" sz="2800" dirty="0" smtClean="0">
                <a:solidFill>
                  <a:srgbClr val="1F497D"/>
                </a:solidFill>
              </a:rPr>
              <a:t> Snacks”  </a:t>
            </a:r>
          </a:p>
          <a:p>
            <a:pPr marL="314212" indent="-314212" eaLnBrk="0" hangingPunct="0">
              <a:lnSpc>
                <a:spcPct val="114000"/>
              </a:lnSpc>
              <a:spcAft>
                <a:spcPts val="1800"/>
              </a:spcAft>
              <a:buClr>
                <a:srgbClr val="000066"/>
              </a:buClr>
              <a:buSzPct val="60000"/>
              <a:buFont typeface="Wingdings" charset="0"/>
              <a:buChar char="l"/>
              <a:defRPr/>
            </a:pPr>
            <a:r>
              <a:rPr lang="en-US" sz="2800" dirty="0" smtClean="0">
                <a:solidFill>
                  <a:srgbClr val="1F497D"/>
                </a:solidFill>
              </a:rPr>
              <a:t>Influencer-</a:t>
            </a:r>
            <a:r>
              <a:rPr lang="en-US" sz="2800" dirty="0" err="1" smtClean="0">
                <a:solidFill>
                  <a:srgbClr val="1F497D"/>
                </a:solidFill>
              </a:rPr>
              <a:t>Bewerbung</a:t>
            </a:r>
            <a:r>
              <a:rPr lang="en-US" sz="2800" dirty="0" smtClean="0">
                <a:solidFill>
                  <a:srgbClr val="1F497D"/>
                </a:solidFill>
              </a:rPr>
              <a:t> </a:t>
            </a:r>
            <a:r>
              <a:rPr lang="en-US" sz="2800" dirty="0" err="1" smtClean="0">
                <a:solidFill>
                  <a:srgbClr val="1F497D"/>
                </a:solidFill>
              </a:rPr>
              <a:t>ungesunder</a:t>
            </a:r>
            <a:r>
              <a:rPr lang="en-US" sz="2800" dirty="0" smtClean="0">
                <a:solidFill>
                  <a:srgbClr val="1F497D"/>
                </a:solidFill>
              </a:rPr>
              <a:t> Snacks:  </a:t>
            </a:r>
            <a:r>
              <a:rPr lang="en-US" sz="2800" b="1" dirty="0" err="1" smtClean="0">
                <a:solidFill>
                  <a:srgbClr val="1F497D"/>
                </a:solidFill>
              </a:rPr>
              <a:t>höhere</a:t>
            </a:r>
            <a:r>
              <a:rPr lang="en-US" sz="2800" b="1" dirty="0" smtClean="0">
                <a:solidFill>
                  <a:srgbClr val="1F497D"/>
                </a:solidFill>
              </a:rPr>
              <a:t> </a:t>
            </a:r>
            <a:r>
              <a:rPr lang="en-US" sz="2800" b="1" dirty="0" err="1" smtClean="0">
                <a:solidFill>
                  <a:srgbClr val="1F497D"/>
                </a:solidFill>
              </a:rPr>
              <a:t>Kalorienzufuhr</a:t>
            </a:r>
            <a:r>
              <a:rPr lang="en-US" sz="2800" dirty="0" smtClean="0">
                <a:solidFill>
                  <a:srgbClr val="1F497D"/>
                </a:solidFill>
              </a:rPr>
              <a:t> </a:t>
            </a:r>
            <a:r>
              <a:rPr lang="en-US" sz="2400" dirty="0" smtClean="0">
                <a:solidFill>
                  <a:srgbClr val="1F497D"/>
                </a:solidFill>
              </a:rPr>
              <a:t>(+448 kcal, P=0,001)</a:t>
            </a:r>
            <a:r>
              <a:rPr lang="en-US" sz="2800" dirty="0" smtClean="0">
                <a:solidFill>
                  <a:srgbClr val="1F497D"/>
                </a:solidFill>
              </a:rPr>
              <a:t>, </a:t>
            </a:r>
            <a:r>
              <a:rPr lang="en-US" sz="2800" b="1" dirty="0" err="1" smtClean="0">
                <a:solidFill>
                  <a:srgbClr val="1F497D"/>
                </a:solidFill>
              </a:rPr>
              <a:t>mehr</a:t>
            </a:r>
            <a:r>
              <a:rPr lang="en-US" sz="2800" b="1" dirty="0" smtClean="0">
                <a:solidFill>
                  <a:srgbClr val="1F497D"/>
                </a:solidFill>
              </a:rPr>
              <a:t> </a:t>
            </a:r>
            <a:r>
              <a:rPr lang="en-US" sz="2800" b="1" dirty="0" err="1" smtClean="0">
                <a:solidFill>
                  <a:srgbClr val="1F497D"/>
                </a:solidFill>
              </a:rPr>
              <a:t>ungesunde</a:t>
            </a:r>
            <a:r>
              <a:rPr lang="en-US" sz="2800" b="1" dirty="0" smtClean="0">
                <a:solidFill>
                  <a:srgbClr val="1F497D"/>
                </a:solidFill>
              </a:rPr>
              <a:t> Snacks </a:t>
            </a:r>
            <a:r>
              <a:rPr lang="en-US" sz="2400" dirty="0" smtClean="0">
                <a:solidFill>
                  <a:srgbClr val="1F497D"/>
                </a:solidFill>
              </a:rPr>
              <a:t>(+388 kcal,</a:t>
            </a:r>
            <a:r>
              <a:rPr lang="en-US" sz="2400" dirty="0">
                <a:solidFill>
                  <a:srgbClr val="1F497D"/>
                </a:solidFill>
              </a:rPr>
              <a:t> </a:t>
            </a:r>
            <a:r>
              <a:rPr lang="en-US" sz="2400" dirty="0" smtClean="0">
                <a:solidFill>
                  <a:srgbClr val="1F497D"/>
                </a:solidFill>
              </a:rPr>
              <a:t>P=0,001) </a:t>
            </a:r>
            <a:endParaRPr lang="en-US" sz="3200" dirty="0">
              <a:solidFill>
                <a:srgbClr val="1F497D"/>
              </a:solidFill>
            </a:endParaRPr>
          </a:p>
          <a:p>
            <a:pPr eaLnBrk="0" hangingPunct="0">
              <a:lnSpc>
                <a:spcPct val="114000"/>
              </a:lnSpc>
              <a:spcAft>
                <a:spcPts val="1800"/>
              </a:spcAft>
              <a:buClr>
                <a:srgbClr val="000066"/>
              </a:buClr>
              <a:buSzPct val="60000"/>
              <a:defRPr/>
            </a:pPr>
            <a:endParaRPr lang="de-DE" sz="2800" dirty="0" smtClean="0">
              <a:solidFill>
                <a:srgbClr val="1F497D"/>
              </a:solidFill>
              <a:ea typeface="ＭＳ Ｐゴシック" charset="0"/>
              <a:cs typeface="ＭＳ Ｐゴシック" charset="0"/>
            </a:endParaRPr>
          </a:p>
          <a:p>
            <a:pPr marL="314212" indent="-314212" eaLnBrk="0" hangingPunct="0">
              <a:lnSpc>
                <a:spcPct val="114000"/>
              </a:lnSpc>
              <a:spcAft>
                <a:spcPts val="1800"/>
              </a:spcAft>
              <a:buClr>
                <a:srgbClr val="000066"/>
              </a:buClr>
              <a:buSzPct val="60000"/>
              <a:buFont typeface="Wingdings" charset="0"/>
              <a:buChar char="l"/>
              <a:defRPr/>
            </a:pPr>
            <a:endParaRPr lang="de-DE" sz="2800" dirty="0">
              <a:solidFill>
                <a:srgbClr val="1F497D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536160" y="5664743"/>
            <a:ext cx="447135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prstClr val="black"/>
                </a:solidFill>
              </a:rPr>
              <a:t>Keine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Lebensmittel</a:t>
            </a:r>
            <a:r>
              <a:rPr lang="en-US" sz="1400" dirty="0" smtClean="0">
                <a:solidFill>
                  <a:prstClr val="black"/>
                </a:solidFill>
              </a:rPr>
              <a:t>   </a:t>
            </a:r>
            <a:r>
              <a:rPr lang="en-US" sz="1400" dirty="0" err="1" smtClean="0">
                <a:solidFill>
                  <a:prstClr val="black"/>
                </a:solidFill>
              </a:rPr>
              <a:t>Gesunde</a:t>
            </a:r>
            <a:r>
              <a:rPr lang="en-US" sz="1400" dirty="0" smtClean="0">
                <a:solidFill>
                  <a:prstClr val="black"/>
                </a:solidFill>
              </a:rPr>
              <a:t> Snacks     </a:t>
            </a:r>
            <a:r>
              <a:rPr lang="en-US" sz="1400" dirty="0" err="1" smtClean="0">
                <a:solidFill>
                  <a:prstClr val="black"/>
                </a:solidFill>
              </a:rPr>
              <a:t>Ungesunde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Snacks </a:t>
            </a:r>
            <a:endParaRPr lang="de-DE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heme/theme1.xml><?xml version="1.0" encoding="utf-8"?>
<a:theme xmlns:a="http://schemas.openxmlformats.org/drawingml/2006/main" name="Office Theme">
  <a:themeElements>
    <a:clrScheme name="foodwatch Tes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000000"/>
      </a:accent3>
      <a:accent4>
        <a:srgbClr val="F4B183"/>
      </a:accent4>
      <a:accent5>
        <a:srgbClr val="595959"/>
      </a:accent5>
      <a:accent6>
        <a:srgbClr val="FBE5D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ANK_Vorlage_Stand_Februar_2019_16zu9" id="{237B230A-E2E3-44C6-A70D-1C1AE04EB017}" vid="{74D5AF1B-5156-40B8-A390-D6F7D3EEF358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1285</Words>
  <Application>Microsoft Office PowerPoint</Application>
  <PresentationFormat>Breitbild</PresentationFormat>
  <Paragraphs>264</Paragraphs>
  <Slides>29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29</vt:i4>
      </vt:variant>
    </vt:vector>
  </HeadingPairs>
  <TitlesOfParts>
    <vt:vector size="42" baseType="lpstr">
      <vt:lpstr>ＭＳ Ｐゴシック</vt:lpstr>
      <vt:lpstr>Arial</vt:lpstr>
      <vt:lpstr>Calibri</vt:lpstr>
      <vt:lpstr>Calibri Light</vt:lpstr>
      <vt:lpstr>Impact</vt:lpstr>
      <vt:lpstr>MS Mincho</vt:lpstr>
      <vt:lpstr>News Gothic MT</vt:lpstr>
      <vt:lpstr>Open Sans</vt:lpstr>
      <vt:lpstr>Times New Roman</vt:lpstr>
      <vt:lpstr>Wingdings</vt:lpstr>
      <vt:lpstr>Office Theme</vt:lpstr>
      <vt:lpstr>Office-Design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Selbstverpflichtungen  der Lebensmittelindustrie auf dem Prüfstand </vt:lpstr>
      <vt:lpstr>Kindermarketing: Selbstverpflichtungen</vt:lpstr>
      <vt:lpstr>Methodik Marktstudie Kinderlebensmittel 2021</vt:lpstr>
      <vt:lpstr>Nährwert-Empfehlungen der WHO Europa</vt:lpstr>
      <vt:lpstr>Marktstudie Kinderlebensmittel: Ergebnis</vt:lpstr>
      <vt:lpstr>Vergleich mit 2015: Fast keine Änderung</vt:lpstr>
      <vt:lpstr>PowerPoint-Präsentation</vt:lpstr>
      <vt:lpstr>„Aber wir haben doch den Zucker reduziert“</vt:lpstr>
      <vt:lpstr>Fazit und Forderungen</vt:lpstr>
      <vt:lpstr>Vorbild Chile: Frosties ohne Tony the Tiger </vt:lpstr>
      <vt:lpstr>Vielen Dank für Ihre Aufmerksamkeit!</vt:lpstr>
      <vt:lpstr>PowerPoint-Präsentation</vt:lpstr>
      <vt:lpstr>Das Wissenschaftsbündnis für Prävention:  Deutsche Allianz Nichtübertragbare Krankheiten DANK </vt:lpstr>
      <vt:lpstr>Studie: Kindermarketing für ungesunde Lebensmittel in Internet und TV</vt:lpstr>
      <vt:lpstr>DANK-Forderungen für mehr Gesundheitsschutz</vt:lpstr>
      <vt:lpstr>Werbeverbot im Koalitionsvertrag verankern!</vt:lpstr>
    </vt:vector>
  </TitlesOfParts>
  <Company>Klinikum der Universitaet Muenchen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groggenk</dc:creator>
  <cp:lastModifiedBy>Oliver Huizinga (foodwatch)</cp:lastModifiedBy>
  <cp:revision>137</cp:revision>
  <dcterms:created xsi:type="dcterms:W3CDTF">2016-05-24T09:43:35Z</dcterms:created>
  <dcterms:modified xsi:type="dcterms:W3CDTF">2021-08-25T06:08:22Z</dcterms:modified>
</cp:coreProperties>
</file>